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5"/>
  </p:notesMasterIdLst>
  <p:sldIdLst>
    <p:sldId id="304" r:id="rId2"/>
    <p:sldId id="345" r:id="rId3"/>
    <p:sldId id="325" r:id="rId4"/>
    <p:sldId id="343" r:id="rId5"/>
    <p:sldId id="327" r:id="rId6"/>
    <p:sldId id="326" r:id="rId7"/>
    <p:sldId id="331" r:id="rId8"/>
    <p:sldId id="346" r:id="rId9"/>
    <p:sldId id="309" r:id="rId10"/>
    <p:sldId id="329" r:id="rId11"/>
    <p:sldId id="324" r:id="rId12"/>
    <p:sldId id="260" r:id="rId13"/>
    <p:sldId id="318" r:id="rId14"/>
    <p:sldId id="319" r:id="rId15"/>
    <p:sldId id="262" r:id="rId16"/>
    <p:sldId id="320" r:id="rId17"/>
    <p:sldId id="263" r:id="rId18"/>
    <p:sldId id="264" r:id="rId19"/>
    <p:sldId id="321" r:id="rId20"/>
    <p:sldId id="265" r:id="rId21"/>
    <p:sldId id="322" r:id="rId22"/>
    <p:sldId id="266" r:id="rId23"/>
    <p:sldId id="267" r:id="rId24"/>
    <p:sldId id="332" r:id="rId25"/>
    <p:sldId id="334" r:id="rId26"/>
    <p:sldId id="335" r:id="rId27"/>
    <p:sldId id="336" r:id="rId28"/>
    <p:sldId id="306" r:id="rId29"/>
    <p:sldId id="337" r:id="rId30"/>
    <p:sldId id="338" r:id="rId31"/>
    <p:sldId id="339" r:id="rId32"/>
    <p:sldId id="340" r:id="rId33"/>
    <p:sldId id="341" r:id="rId34"/>
    <p:sldId id="272" r:id="rId35"/>
    <p:sldId id="342" r:id="rId36"/>
    <p:sldId id="313" r:id="rId37"/>
    <p:sldId id="314" r:id="rId38"/>
    <p:sldId id="315" r:id="rId39"/>
    <p:sldId id="316" r:id="rId40"/>
    <p:sldId id="317" r:id="rId41"/>
    <p:sldId id="291" r:id="rId42"/>
    <p:sldId id="298" r:id="rId43"/>
    <p:sldId id="347" r:id="rId44"/>
  </p:sldIdLst>
  <p:sldSz cx="18288000" cy="10287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AAD"/>
    <a:srgbClr val="E5FDFF"/>
    <a:srgbClr val="E5FAFF"/>
    <a:srgbClr val="DDF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2A1F5-4FF3-45BB-AF6D-3B9F2C17ABFB}" v="1" dt="2024-05-28T07:46:52.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5" autoAdjust="0"/>
    <p:restoredTop sz="90759" autoAdjust="0"/>
  </p:normalViewPr>
  <p:slideViewPr>
    <p:cSldViewPr>
      <p:cViewPr varScale="1">
        <p:scale>
          <a:sx n="70" d="100"/>
          <a:sy n="70"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eresa Bosch Badia" userId="8b4167b48c3b5c40" providerId="LiveId" clId="{0F52A1F5-4FF3-45BB-AF6D-3B9F2C17ABFB}"/>
    <pc:docChg chg="custSel modSld">
      <pc:chgData name="Maria Teresa Bosch Badia" userId="8b4167b48c3b5c40" providerId="LiveId" clId="{0F52A1F5-4FF3-45BB-AF6D-3B9F2C17ABFB}" dt="2024-05-28T07:52:25.930" v="31" actId="1076"/>
      <pc:docMkLst>
        <pc:docMk/>
      </pc:docMkLst>
      <pc:sldChg chg="modSp mod">
        <pc:chgData name="Maria Teresa Bosch Badia" userId="8b4167b48c3b5c40" providerId="LiveId" clId="{0F52A1F5-4FF3-45BB-AF6D-3B9F2C17ABFB}" dt="2024-05-28T07:52:25.930" v="31" actId="1076"/>
        <pc:sldMkLst>
          <pc:docMk/>
          <pc:sldMk cId="0" sldId="298"/>
        </pc:sldMkLst>
        <pc:spChg chg="mod">
          <ac:chgData name="Maria Teresa Bosch Badia" userId="8b4167b48c3b5c40" providerId="LiveId" clId="{0F52A1F5-4FF3-45BB-AF6D-3B9F2C17ABFB}" dt="2024-05-28T07:52:25.930" v="31" actId="1076"/>
          <ac:spMkLst>
            <pc:docMk/>
            <pc:sldMk cId="0" sldId="298"/>
            <ac:spMk id="2" creationId="{00000000-0000-0000-0000-000000000000}"/>
          </ac:spMkLst>
        </pc:spChg>
        <pc:spChg chg="mod">
          <ac:chgData name="Maria Teresa Bosch Badia" userId="8b4167b48c3b5c40" providerId="LiveId" clId="{0F52A1F5-4FF3-45BB-AF6D-3B9F2C17ABFB}" dt="2024-05-28T07:52:23.266" v="30" actId="1076"/>
          <ac:spMkLst>
            <pc:docMk/>
            <pc:sldMk cId="0" sldId="298"/>
            <ac:spMk id="5" creationId="{00000000-0000-0000-0000-000000000000}"/>
          </ac:spMkLst>
        </pc:spChg>
      </pc:sldChg>
      <pc:sldChg chg="modSp mod">
        <pc:chgData name="Maria Teresa Bosch Badia" userId="8b4167b48c3b5c40" providerId="LiveId" clId="{0F52A1F5-4FF3-45BB-AF6D-3B9F2C17ABFB}" dt="2024-05-28T07:48:36.087" v="10" actId="14100"/>
        <pc:sldMkLst>
          <pc:docMk/>
          <pc:sldMk cId="2261890289" sldId="313"/>
        </pc:sldMkLst>
        <pc:spChg chg="mod">
          <ac:chgData name="Maria Teresa Bosch Badia" userId="8b4167b48c3b5c40" providerId="LiveId" clId="{0F52A1F5-4FF3-45BB-AF6D-3B9F2C17ABFB}" dt="2024-05-28T07:48:20.758" v="9" actId="20577"/>
          <ac:spMkLst>
            <pc:docMk/>
            <pc:sldMk cId="2261890289" sldId="313"/>
            <ac:spMk id="7" creationId="{A85896D2-1A9C-9271-50DF-EEE4FA0F1775}"/>
          </ac:spMkLst>
        </pc:spChg>
        <pc:spChg chg="mod">
          <ac:chgData name="Maria Teresa Bosch Badia" userId="8b4167b48c3b5c40" providerId="LiveId" clId="{0F52A1F5-4FF3-45BB-AF6D-3B9F2C17ABFB}" dt="2024-05-28T07:48:36.087" v="10" actId="14100"/>
          <ac:spMkLst>
            <pc:docMk/>
            <pc:sldMk cId="2261890289" sldId="313"/>
            <ac:spMk id="8" creationId="{8D58E7DC-D086-F072-202A-9142C63D2794}"/>
          </ac:spMkLst>
        </pc:spChg>
      </pc:sldChg>
      <pc:sldChg chg="modSp mod">
        <pc:chgData name="Maria Teresa Bosch Badia" userId="8b4167b48c3b5c40" providerId="LiveId" clId="{0F52A1F5-4FF3-45BB-AF6D-3B9F2C17ABFB}" dt="2024-05-28T07:46:04.079" v="5" actId="207"/>
        <pc:sldMkLst>
          <pc:docMk/>
          <pc:sldMk cId="3078728244" sldId="319"/>
        </pc:sldMkLst>
        <pc:spChg chg="mod">
          <ac:chgData name="Maria Teresa Bosch Badia" userId="8b4167b48c3b5c40" providerId="LiveId" clId="{0F52A1F5-4FF3-45BB-AF6D-3B9F2C17ABFB}" dt="2024-05-28T07:46:04.079" v="5" actId="207"/>
          <ac:spMkLst>
            <pc:docMk/>
            <pc:sldMk cId="3078728244" sldId="319"/>
            <ac:spMk id="3" creationId="{2CBDD740-2118-25F6-126A-74C93EF7932D}"/>
          </ac:spMkLst>
        </pc:spChg>
      </pc:sldChg>
      <pc:sldChg chg="modSp mod">
        <pc:chgData name="Maria Teresa Bosch Badia" userId="8b4167b48c3b5c40" providerId="LiveId" clId="{0F52A1F5-4FF3-45BB-AF6D-3B9F2C17ABFB}" dt="2024-05-28T07:45:36.049" v="2" actId="207"/>
        <pc:sldMkLst>
          <pc:docMk/>
          <pc:sldMk cId="2908086165" sldId="326"/>
        </pc:sldMkLst>
        <pc:spChg chg="mod">
          <ac:chgData name="Maria Teresa Bosch Badia" userId="8b4167b48c3b5c40" providerId="LiveId" clId="{0F52A1F5-4FF3-45BB-AF6D-3B9F2C17ABFB}" dt="2024-05-28T07:45:36.049" v="2" actId="207"/>
          <ac:spMkLst>
            <pc:docMk/>
            <pc:sldMk cId="2908086165" sldId="326"/>
            <ac:spMk id="4" creationId="{00000000-0000-0000-0000-000000000000}"/>
          </ac:spMkLst>
        </pc:spChg>
      </pc:sldChg>
      <pc:sldChg chg="modSp mod">
        <pc:chgData name="Maria Teresa Bosch Badia" userId="8b4167b48c3b5c40" providerId="LiveId" clId="{0F52A1F5-4FF3-45BB-AF6D-3B9F2C17ABFB}" dt="2024-05-28T07:45:31.051" v="1" actId="207"/>
        <pc:sldMkLst>
          <pc:docMk/>
          <pc:sldMk cId="2449748590" sldId="327"/>
        </pc:sldMkLst>
        <pc:spChg chg="mod">
          <ac:chgData name="Maria Teresa Bosch Badia" userId="8b4167b48c3b5c40" providerId="LiveId" clId="{0F52A1F5-4FF3-45BB-AF6D-3B9F2C17ABFB}" dt="2024-05-28T07:45:31.051" v="1" actId="207"/>
          <ac:spMkLst>
            <pc:docMk/>
            <pc:sldMk cId="2449748590" sldId="327"/>
            <ac:spMk id="4" creationId="{00000000-0000-0000-0000-000000000000}"/>
          </ac:spMkLst>
        </pc:spChg>
      </pc:sldChg>
      <pc:sldChg chg="modSp mod">
        <pc:chgData name="Maria Teresa Bosch Badia" userId="8b4167b48c3b5c40" providerId="LiveId" clId="{0F52A1F5-4FF3-45BB-AF6D-3B9F2C17ABFB}" dt="2024-05-28T07:45:51.436" v="4" actId="207"/>
        <pc:sldMkLst>
          <pc:docMk/>
          <pc:sldMk cId="1377589894" sldId="329"/>
        </pc:sldMkLst>
        <pc:spChg chg="mod">
          <ac:chgData name="Maria Teresa Bosch Badia" userId="8b4167b48c3b5c40" providerId="LiveId" clId="{0F52A1F5-4FF3-45BB-AF6D-3B9F2C17ABFB}" dt="2024-05-28T07:45:51.436" v="4" actId="207"/>
          <ac:spMkLst>
            <pc:docMk/>
            <pc:sldMk cId="1377589894" sldId="329"/>
            <ac:spMk id="4" creationId="{00000000-0000-0000-0000-000000000000}"/>
          </ac:spMkLst>
        </pc:spChg>
      </pc:sldChg>
      <pc:sldChg chg="modSp mod">
        <pc:chgData name="Maria Teresa Bosch Badia" userId="8b4167b48c3b5c40" providerId="LiveId" clId="{0F52A1F5-4FF3-45BB-AF6D-3B9F2C17ABFB}" dt="2024-05-28T07:45:41.543" v="3" actId="207"/>
        <pc:sldMkLst>
          <pc:docMk/>
          <pc:sldMk cId="106623689" sldId="331"/>
        </pc:sldMkLst>
        <pc:spChg chg="mod">
          <ac:chgData name="Maria Teresa Bosch Badia" userId="8b4167b48c3b5c40" providerId="LiveId" clId="{0F52A1F5-4FF3-45BB-AF6D-3B9F2C17ABFB}" dt="2024-05-28T07:45:41.543" v="3" actId="207"/>
          <ac:spMkLst>
            <pc:docMk/>
            <pc:sldMk cId="106623689" sldId="331"/>
            <ac:spMk id="4" creationId="{00000000-0000-0000-0000-000000000000}"/>
          </ac:spMkLst>
        </pc:spChg>
      </pc:sldChg>
      <pc:sldChg chg="modSp">
        <pc:chgData name="Maria Teresa Bosch Badia" userId="8b4167b48c3b5c40" providerId="LiveId" clId="{0F52A1F5-4FF3-45BB-AF6D-3B9F2C17ABFB}" dt="2024-05-28T07:46:52.512" v="6"/>
        <pc:sldMkLst>
          <pc:docMk/>
          <pc:sldMk cId="2247889207" sldId="334"/>
        </pc:sldMkLst>
        <pc:graphicFrameChg chg="mod">
          <ac:chgData name="Maria Teresa Bosch Badia" userId="8b4167b48c3b5c40" providerId="LiveId" clId="{0F52A1F5-4FF3-45BB-AF6D-3B9F2C17ABFB}" dt="2024-05-28T07:46:52.512" v="6"/>
          <ac:graphicFrameMkLst>
            <pc:docMk/>
            <pc:sldMk cId="2247889207" sldId="334"/>
            <ac:graphicFrameMk id="3" creationId="{61013C35-699C-1242-1758-935F71BA33C4}"/>
          </ac:graphicFrameMkLst>
        </pc:graphicFrameChg>
      </pc:sldChg>
      <pc:sldChg chg="delSp modSp mod">
        <pc:chgData name="Maria Teresa Bosch Badia" userId="8b4167b48c3b5c40" providerId="LiveId" clId="{0F52A1F5-4FF3-45BB-AF6D-3B9F2C17ABFB}" dt="2024-05-28T07:52:09.629" v="28" actId="21"/>
        <pc:sldMkLst>
          <pc:docMk/>
          <pc:sldMk cId="1606430440" sldId="344"/>
        </pc:sldMkLst>
        <pc:spChg chg="del mod">
          <ac:chgData name="Maria Teresa Bosch Badia" userId="8b4167b48c3b5c40" providerId="LiveId" clId="{0F52A1F5-4FF3-45BB-AF6D-3B9F2C17ABFB}" dt="2024-05-28T07:52:01.363" v="26" actId="21"/>
          <ac:spMkLst>
            <pc:docMk/>
            <pc:sldMk cId="1606430440" sldId="344"/>
            <ac:spMk id="4" creationId="{AAD59BCF-88EB-398F-838C-640656E796E4}"/>
          </ac:spMkLst>
        </pc:spChg>
        <pc:spChg chg="del">
          <ac:chgData name="Maria Teresa Bosch Badia" userId="8b4167b48c3b5c40" providerId="LiveId" clId="{0F52A1F5-4FF3-45BB-AF6D-3B9F2C17ABFB}" dt="2024-05-28T07:52:05.742" v="27" actId="21"/>
          <ac:spMkLst>
            <pc:docMk/>
            <pc:sldMk cId="1606430440" sldId="344"/>
            <ac:spMk id="6" creationId="{F48BA484-6D34-DE31-D6F2-FA1E8E6AE295}"/>
          </ac:spMkLst>
        </pc:spChg>
        <pc:spChg chg="del">
          <ac:chgData name="Maria Teresa Bosch Badia" userId="8b4167b48c3b5c40" providerId="LiveId" clId="{0F52A1F5-4FF3-45BB-AF6D-3B9F2C17ABFB}" dt="2024-05-28T07:52:09.629" v="28" actId="21"/>
          <ac:spMkLst>
            <pc:docMk/>
            <pc:sldMk cId="1606430440" sldId="344"/>
            <ac:spMk id="7" creationId="{91B3E2B8-9C9B-33C1-2118-E04D38E8473E}"/>
          </ac:spMkLst>
        </pc:spChg>
      </pc:sldChg>
      <pc:sldChg chg="modSp mod">
        <pc:chgData name="Maria Teresa Bosch Badia" userId="8b4167b48c3b5c40" providerId="LiveId" clId="{0F52A1F5-4FF3-45BB-AF6D-3B9F2C17ABFB}" dt="2024-05-28T07:51:42.871" v="24" actId="20577"/>
        <pc:sldMkLst>
          <pc:docMk/>
          <pc:sldMk cId="4114832922" sldId="345"/>
        </pc:sldMkLst>
        <pc:spChg chg="mod">
          <ac:chgData name="Maria Teresa Bosch Badia" userId="8b4167b48c3b5c40" providerId="LiveId" clId="{0F52A1F5-4FF3-45BB-AF6D-3B9F2C17ABFB}" dt="2024-05-28T07:51:42.871" v="24" actId="20577"/>
          <ac:spMkLst>
            <pc:docMk/>
            <pc:sldMk cId="4114832922" sldId="345"/>
            <ac:spMk id="4" creationId="{AAD59BCF-88EB-398F-838C-640656E796E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ca-ES"/>
              <a:t>Taxa abandonament als 16 anys</a:t>
            </a:r>
          </a:p>
        </c:rich>
      </c:tx>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tx>
            <c:strRef>
              <c:f>'[Copia de Taxa escolarització.xlsx]Taxa d''abandonament GI'!$B$33</c:f>
              <c:strCache>
                <c:ptCount val="1"/>
                <c:pt idx="0">
                  <c:v>Taxa abandonament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'[Copia de Taxa escolarització.xlsx]Taxa d''abandonament GI'!$A$34:$A$48</c:f>
              <c:strCache>
                <c:ptCount val="15"/>
                <c:pt idx="0">
                  <c:v>Pla de l'Estany</c:v>
                </c:pt>
                <c:pt idx="1">
                  <c:v>Garrigues</c:v>
                </c:pt>
                <c:pt idx="2">
                  <c:v>Banyoles</c:v>
                </c:pt>
                <c:pt idx="3">
                  <c:v>Gironès (sense Girona i Salt)</c:v>
                </c:pt>
                <c:pt idx="4">
                  <c:v>Palafrugell</c:v>
                </c:pt>
                <c:pt idx="5">
                  <c:v>Girona</c:v>
                </c:pt>
                <c:pt idx="6">
                  <c:v>Olot</c:v>
                </c:pt>
                <c:pt idx="7">
                  <c:v>Alt Empordà (sense Figueres)</c:v>
                </c:pt>
                <c:pt idx="8">
                  <c:v>Selva (sense Blanes i Lloret de Mar)</c:v>
                </c:pt>
                <c:pt idx="9">
                  <c:v>Baix Empordà (sense Palafrugell i Sant Feliu de Guíxols)</c:v>
                </c:pt>
                <c:pt idx="10">
                  <c:v>Blanes</c:v>
                </c:pt>
                <c:pt idx="11">
                  <c:v>Garrotxa (sense Olot)</c:v>
                </c:pt>
                <c:pt idx="12">
                  <c:v>Lloret de Mar</c:v>
                </c:pt>
                <c:pt idx="13">
                  <c:v>Figueres</c:v>
                </c:pt>
                <c:pt idx="14">
                  <c:v>Salt</c:v>
                </c:pt>
              </c:strCache>
            </c:strRef>
          </c:cat>
          <c:val>
            <c:numRef>
              <c:f>'[Copia de Taxa escolarització.xlsx]Taxa d''abandonament GI'!$B$34:$B$48</c:f>
              <c:numCache>
                <c:formatCode>General</c:formatCode>
                <c:ptCount val="15"/>
                <c:pt idx="0">
                  <c:v>3.0999999999999943</c:v>
                </c:pt>
                <c:pt idx="1">
                  <c:v>13.200000000000003</c:v>
                </c:pt>
                <c:pt idx="2">
                  <c:v>16.5</c:v>
                </c:pt>
                <c:pt idx="3">
                  <c:v>18.700000000000003</c:v>
                </c:pt>
                <c:pt idx="4">
                  <c:v>19.700000000000003</c:v>
                </c:pt>
                <c:pt idx="5">
                  <c:v>20.400000000000006</c:v>
                </c:pt>
                <c:pt idx="6">
                  <c:v>21.299999999999997</c:v>
                </c:pt>
                <c:pt idx="7">
                  <c:v>21.700000000000003</c:v>
                </c:pt>
                <c:pt idx="8">
                  <c:v>22.700000000000003</c:v>
                </c:pt>
                <c:pt idx="9">
                  <c:v>23.200000000000003</c:v>
                </c:pt>
                <c:pt idx="10">
                  <c:v>25.5</c:v>
                </c:pt>
                <c:pt idx="11">
                  <c:v>27.299999999999997</c:v>
                </c:pt>
                <c:pt idx="12">
                  <c:v>27.599999999999994</c:v>
                </c:pt>
                <c:pt idx="13">
                  <c:v>30.900000000000006</c:v>
                </c:pt>
                <c:pt idx="14">
                  <c:v>40.5</c:v>
                </c:pt>
              </c:numCache>
            </c:numRef>
          </c:val>
          <c:extLst>
            <c:ext xmlns:c16="http://schemas.microsoft.com/office/drawing/2014/chart" uri="{C3380CC4-5D6E-409C-BE32-E72D297353CC}">
              <c16:uniqueId val="{00000000-388F-4CFD-8EB4-FDC4ED390CA7}"/>
            </c:ext>
          </c:extLst>
        </c:ser>
        <c:dLbls>
          <c:showLegendKey val="0"/>
          <c:showVal val="0"/>
          <c:showCatName val="0"/>
          <c:showSerName val="0"/>
          <c:showPercent val="0"/>
          <c:showBubbleSize val="0"/>
        </c:dLbls>
        <c:gapWidth val="182"/>
        <c:axId val="166991792"/>
        <c:axId val="1356943072"/>
      </c:barChart>
      <c:catAx>
        <c:axId val="166991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crossAx val="1356943072"/>
        <c:crosses val="autoZero"/>
        <c:auto val="1"/>
        <c:lblAlgn val="ctr"/>
        <c:lblOffset val="100"/>
        <c:noMultiLvlLbl val="0"/>
      </c:catAx>
      <c:valAx>
        <c:axId val="1356943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crossAx val="166991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ca-ES" sz="2800" dirty="0"/>
              <a:t>GRÀFIC 11. </a:t>
            </a:r>
            <a:r>
              <a:rPr lang="ca-ES" sz="2800" dirty="0" smtClean="0"/>
              <a:t>¿</a:t>
            </a:r>
            <a:r>
              <a:rPr lang="ca-ES" sz="2800" dirty="0" err="1" smtClean="0"/>
              <a:t>Cuántos</a:t>
            </a:r>
            <a:r>
              <a:rPr lang="ca-ES" sz="2800" dirty="0" smtClean="0"/>
              <a:t> estudiantes </a:t>
            </a:r>
            <a:r>
              <a:rPr lang="ca-ES" sz="2800" dirty="0" err="1" smtClean="0"/>
              <a:t>podría</a:t>
            </a:r>
            <a:r>
              <a:rPr lang="ca-ES" sz="2800" dirty="0" smtClean="0"/>
              <a:t> </a:t>
            </a:r>
            <a:r>
              <a:rPr lang="ca-ES" sz="2800" dirty="0" err="1" smtClean="0"/>
              <a:t>acoger</a:t>
            </a:r>
            <a:r>
              <a:rPr lang="ca-ES" sz="2800" dirty="0"/>
              <a:t>?</a:t>
            </a:r>
          </a:p>
        </c:rich>
      </c:tx>
      <c:layout>
        <c:manualLayout>
          <c:xMode val="edge"/>
          <c:yMode val="edge"/>
          <c:x val="0.16976377952755906"/>
          <c:y val="3.7037037037037035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C6A8-41F4-ABB9-C1228266C60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C6A8-41F4-ABB9-C1228266C60B}"/>
              </c:ext>
            </c:extLst>
          </c:dPt>
          <c:dLbls>
            <c:dLbl>
              <c:idx val="0"/>
              <c:layout>
                <c:manualLayout>
                  <c:x val="-6.170047861664351E-2"/>
                  <c:y val="-0.27532589676290464"/>
                </c:manualLayout>
              </c:layout>
              <c:tx>
                <c:rich>
                  <a:bodyPr/>
                  <a:lstStyle/>
                  <a:p>
                    <a:r>
                      <a:rPr lang="en-US"/>
                      <a:t>91%</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6A8-41F4-ABB9-C1228266C60B}"/>
                </c:ext>
              </c:extLst>
            </c:dLbl>
            <c:dLbl>
              <c:idx val="1"/>
              <c:layout/>
              <c:tx>
                <c:rich>
                  <a:bodyPr/>
                  <a:lstStyle/>
                  <a:p>
                    <a:r>
                      <a:rPr lang="en-US"/>
                      <a:t>9%</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A8-41F4-ABB9-C1228266C60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'[ENQUESTA SOBRE LES NECESSITATS FORMATIVES AL SECTOR HOTELER treballat.xlsx]falta capacitat'!$O$17:$O$18</c:f>
              <c:strCache>
                <c:ptCount val="2"/>
                <c:pt idx="0">
                  <c:v>Entre 1 i 5 estudiants</c:v>
                </c:pt>
                <c:pt idx="1">
                  <c:v>Entre 6 i 10</c:v>
                </c:pt>
              </c:strCache>
            </c:strRef>
          </c:cat>
          <c:val>
            <c:numRef>
              <c:f>'[ENQUESTA SOBRE LES NECESSITATS FORMATIVES AL SECTOR HOTELER treballat.xlsx]falta capacitat'!$P$17:$P$18</c:f>
              <c:numCache>
                <c:formatCode>General</c:formatCode>
                <c:ptCount val="2"/>
                <c:pt idx="0">
                  <c:v>62</c:v>
                </c:pt>
                <c:pt idx="1">
                  <c:v>6</c:v>
                </c:pt>
              </c:numCache>
            </c:numRef>
          </c:val>
          <c:extLst>
            <c:ext xmlns:c16="http://schemas.microsoft.com/office/drawing/2014/chart" uri="{C3380CC4-5D6E-409C-BE32-E72D297353CC}">
              <c16:uniqueId val="{00000004-C6A8-41F4-ABB9-C1228266C60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alibri" panose="020F0502020204030204" pitchFamily="34" charset="0"/>
                <a:ea typeface="Calibri" panose="020F0502020204030204" pitchFamily="34" charset="0"/>
                <a:cs typeface="Calibri" panose="020F0502020204030204" pitchFamily="34" charset="0"/>
              </a:defRPr>
            </a:pPr>
            <a:r>
              <a:rPr lang="ca-ES" sz="2400" noProof="0" dirty="0">
                <a:latin typeface="Calibri" panose="020F0502020204030204" pitchFamily="34" charset="0"/>
                <a:ea typeface="Calibri" panose="020F0502020204030204" pitchFamily="34" charset="0"/>
                <a:cs typeface="Calibri" panose="020F0502020204030204" pitchFamily="34" charset="0"/>
              </a:rPr>
              <a:t>GRÁFICO 12. ¿</a:t>
            </a:r>
            <a:r>
              <a:rPr lang="ca-ES" sz="2400" noProof="0" dirty="0" err="1">
                <a:latin typeface="Calibri" panose="020F0502020204030204" pitchFamily="34" charset="0"/>
                <a:ea typeface="Calibri" panose="020F0502020204030204" pitchFamily="34" charset="0"/>
                <a:cs typeface="Calibri" panose="020F0502020204030204" pitchFamily="34" charset="0"/>
              </a:rPr>
              <a:t>Qué</a:t>
            </a:r>
            <a:r>
              <a:rPr lang="ca-ES" sz="2400" noProof="0" dirty="0">
                <a:latin typeface="Calibri" panose="020F0502020204030204" pitchFamily="34" charset="0"/>
                <a:ea typeface="Calibri" panose="020F0502020204030204" pitchFamily="34" charset="0"/>
                <a:cs typeface="Calibri" panose="020F0502020204030204" pitchFamily="34" charset="0"/>
              </a:rPr>
              <a:t> </a:t>
            </a:r>
            <a:r>
              <a:rPr lang="ca-ES" sz="2400" noProof="0" dirty="0" err="1">
                <a:latin typeface="Calibri" panose="020F0502020204030204" pitchFamily="34" charset="0"/>
                <a:ea typeface="Calibri" panose="020F0502020204030204" pitchFamily="34" charset="0"/>
                <a:cs typeface="Calibri" panose="020F0502020204030204" pitchFamily="34" charset="0"/>
              </a:rPr>
              <a:t>carencias</a:t>
            </a:r>
            <a:r>
              <a:rPr lang="ca-ES" sz="2400" noProof="0" dirty="0">
                <a:latin typeface="Calibri" panose="020F0502020204030204" pitchFamily="34" charset="0"/>
                <a:ea typeface="Calibri" panose="020F0502020204030204" pitchFamily="34" charset="0"/>
                <a:cs typeface="Calibri" panose="020F0502020204030204" pitchFamily="34" charset="0"/>
              </a:rPr>
              <a:t> detecta en los perfiles de </a:t>
            </a:r>
            <a:r>
              <a:rPr lang="ca-ES" sz="2400" noProof="0" dirty="0" err="1">
                <a:latin typeface="Calibri" panose="020F0502020204030204" pitchFamily="34" charset="0"/>
                <a:ea typeface="Calibri" panose="020F0502020204030204" pitchFamily="34" charset="0"/>
                <a:cs typeface="Calibri" panose="020F0502020204030204" pitchFamily="34" charset="0"/>
              </a:rPr>
              <a:t>formación</a:t>
            </a:r>
            <a:r>
              <a:rPr lang="ca-ES" sz="2400" noProof="0" dirty="0">
                <a:latin typeface="Calibri" panose="020F0502020204030204" pitchFamily="34" charset="0"/>
                <a:ea typeface="Calibri" panose="020F0502020204030204" pitchFamily="34" charset="0"/>
                <a:cs typeface="Calibri" panose="020F0502020204030204" pitchFamily="34" charset="0"/>
              </a:rPr>
              <a:t> del personal </a:t>
            </a:r>
            <a:r>
              <a:rPr lang="ca-ES" sz="2400" noProof="0" dirty="0" err="1">
                <a:latin typeface="Calibri" panose="020F0502020204030204" pitchFamily="34" charset="0"/>
                <a:ea typeface="Calibri" panose="020F0502020204030204" pitchFamily="34" charset="0"/>
                <a:cs typeface="Calibri" panose="020F0502020204030204" pitchFamily="34" charset="0"/>
              </a:rPr>
              <a:t>contratado</a:t>
            </a:r>
            <a:r>
              <a:rPr lang="ca-ES" sz="2400" noProof="0" dirty="0">
                <a:latin typeface="Calibri" panose="020F0502020204030204" pitchFamily="34" charset="0"/>
                <a:ea typeface="Calibri" panose="020F0502020204030204" pitchFamily="34" charset="0"/>
                <a:cs typeface="Calibri" panose="020F0502020204030204" pitchFamily="34" charset="0"/>
              </a:rPr>
              <a:t>?</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alibri" panose="020F0502020204030204" pitchFamily="34" charset="0"/>
              <a:ea typeface="Calibri" panose="020F0502020204030204" pitchFamily="34" charset="0"/>
              <a:cs typeface="Calibri" panose="020F0502020204030204" pitchFamily="34"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666666666666666E-2"/>
          <c:y val="0.16516304109735078"/>
          <c:w val="0.93991666666666662"/>
          <c:h val="0.80350448266550312"/>
        </c:manualLayout>
      </c:layout>
      <c:bar3DChart>
        <c:barDir val="bar"/>
        <c:grouping val="clustered"/>
        <c:varyColors val="0"/>
        <c:ser>
          <c:idx val="0"/>
          <c:order val="0"/>
          <c:spPr>
            <a:solidFill>
              <a:schemeClr val="accent1"/>
            </a:solidFill>
            <a:ln>
              <a:noFill/>
            </a:ln>
            <a:effectLst/>
            <a:sp3d/>
          </c:spPr>
          <c:invertIfNegative val="0"/>
          <c:cat>
            <c:strRef>
              <c:f>'[ENQUESTA SOBRE LES NECESSITATS FORMATIVES AL SECTOR HOTELER treballat.xlsx]Mancances'!$B$82:$B$92</c:f>
              <c:strCache>
                <c:ptCount val="11"/>
                <c:pt idx="0">
                  <c:v>Recursos humans</c:v>
                </c:pt>
                <c:pt idx="1">
                  <c:v>Gestió comptable i financera</c:v>
                </c:pt>
                <c:pt idx="2">
                  <c:v>Coneixement de cuina</c:v>
                </c:pt>
                <c:pt idx="3">
                  <c:v>Gestió de turisme sostenible</c:v>
                </c:pt>
                <c:pt idx="4">
                  <c:v>Màrqueting</c:v>
                </c:pt>
                <c:pt idx="5">
                  <c:v>Operacions</c:v>
                </c:pt>
                <c:pt idx="6">
                  <c:v>Noves tecnologies - Informàtica</c:v>
                </c:pt>
                <c:pt idx="7">
                  <c:v>Servei de sala</c:v>
                </c:pt>
                <c:pt idx="8">
                  <c:v>Revenue Management</c:v>
                </c:pt>
                <c:pt idx="9">
                  <c:v>Idiomes</c:v>
                </c:pt>
                <c:pt idx="10">
                  <c:v>Atenció al client</c:v>
                </c:pt>
              </c:strCache>
            </c:strRef>
          </c:cat>
          <c:val>
            <c:numRef>
              <c:f>'[ENQUESTA SOBRE LES NECESSITATS FORMATIVES AL SECTOR HOTELER treballat.xlsx]Mancances'!$C$82:$C$92</c:f>
              <c:numCache>
                <c:formatCode>General</c:formatCode>
                <c:ptCount val="11"/>
                <c:pt idx="0">
                  <c:v>15</c:v>
                </c:pt>
                <c:pt idx="1">
                  <c:v>21</c:v>
                </c:pt>
                <c:pt idx="2">
                  <c:v>21</c:v>
                </c:pt>
                <c:pt idx="3">
                  <c:v>25</c:v>
                </c:pt>
                <c:pt idx="4">
                  <c:v>28</c:v>
                </c:pt>
                <c:pt idx="5">
                  <c:v>30</c:v>
                </c:pt>
                <c:pt idx="6">
                  <c:v>40</c:v>
                </c:pt>
                <c:pt idx="7">
                  <c:v>37</c:v>
                </c:pt>
                <c:pt idx="8">
                  <c:v>40</c:v>
                </c:pt>
                <c:pt idx="9">
                  <c:v>70</c:v>
                </c:pt>
                <c:pt idx="10">
                  <c:v>85</c:v>
                </c:pt>
              </c:numCache>
            </c:numRef>
          </c:val>
          <c:extLst>
            <c:ext xmlns:c16="http://schemas.microsoft.com/office/drawing/2014/chart" uri="{C3380CC4-5D6E-409C-BE32-E72D297353CC}">
              <c16:uniqueId val="{00000000-2FDA-4838-B43F-AC73BD8ACF3A}"/>
            </c:ext>
          </c:extLst>
        </c:ser>
        <c:dLbls>
          <c:showLegendKey val="0"/>
          <c:showVal val="0"/>
          <c:showCatName val="0"/>
          <c:showSerName val="0"/>
          <c:showPercent val="0"/>
          <c:showBubbleSize val="0"/>
        </c:dLbls>
        <c:gapWidth val="150"/>
        <c:shape val="box"/>
        <c:axId val="189678032"/>
        <c:axId val="182502336"/>
        <c:axId val="0"/>
      </c:bar3DChart>
      <c:catAx>
        <c:axId val="189678032"/>
        <c:scaling>
          <c:orientation val="minMax"/>
        </c:scaling>
        <c:delete val="1"/>
        <c:axPos val="l"/>
        <c:numFmt formatCode="General" sourceLinked="1"/>
        <c:majorTickMark val="none"/>
        <c:minorTickMark val="none"/>
        <c:tickLblPos val="nextTo"/>
        <c:crossAx val="182502336"/>
        <c:crosses val="autoZero"/>
        <c:auto val="1"/>
        <c:lblAlgn val="ctr"/>
        <c:lblOffset val="100"/>
        <c:noMultiLvlLbl val="0"/>
      </c:catAx>
      <c:valAx>
        <c:axId val="182502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678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lang="ca-ES" sz="2400" noProof="0" dirty="0">
                <a:latin typeface="Calibri" panose="020F0502020204030204" pitchFamily="34" charset="0"/>
                <a:ea typeface="Calibri" panose="020F0502020204030204" pitchFamily="34" charset="0"/>
                <a:cs typeface="Calibri" panose="020F0502020204030204" pitchFamily="34" charset="0"/>
              </a:rPr>
              <a:t>GRÁFICO 13. ¿</a:t>
            </a:r>
            <a:r>
              <a:rPr lang="ca-ES" sz="2400" noProof="0" dirty="0" err="1">
                <a:latin typeface="Calibri" panose="020F0502020204030204" pitchFamily="34" charset="0"/>
                <a:ea typeface="Calibri" panose="020F0502020204030204" pitchFamily="34" charset="0"/>
                <a:cs typeface="Calibri" panose="020F0502020204030204" pitchFamily="34" charset="0"/>
              </a:rPr>
              <a:t>Qué</a:t>
            </a:r>
            <a:r>
              <a:rPr lang="ca-ES" sz="2400" noProof="0" dirty="0">
                <a:latin typeface="Calibri" panose="020F0502020204030204" pitchFamily="34" charset="0"/>
                <a:ea typeface="Calibri" panose="020F0502020204030204" pitchFamily="34" charset="0"/>
                <a:cs typeface="Calibri" panose="020F0502020204030204" pitchFamily="34" charset="0"/>
              </a:rPr>
              <a:t> </a:t>
            </a:r>
            <a:r>
              <a:rPr lang="ca-ES" sz="2400" noProof="0" dirty="0" err="1">
                <a:latin typeface="Calibri" panose="020F0502020204030204" pitchFamily="34" charset="0"/>
                <a:ea typeface="Calibri" panose="020F0502020204030204" pitchFamily="34" charset="0"/>
                <a:cs typeface="Calibri" panose="020F0502020204030204" pitchFamily="34" charset="0"/>
              </a:rPr>
              <a:t>otras</a:t>
            </a:r>
            <a:r>
              <a:rPr lang="ca-ES" sz="2400" noProof="0" dirty="0">
                <a:latin typeface="Calibri" panose="020F0502020204030204" pitchFamily="34" charset="0"/>
                <a:ea typeface="Calibri" panose="020F0502020204030204" pitchFamily="34" charset="0"/>
                <a:cs typeface="Calibri" panose="020F0502020204030204" pitchFamily="34" charset="0"/>
              </a:rPr>
              <a:t> </a:t>
            </a:r>
            <a:r>
              <a:rPr lang="ca-ES" sz="2400" noProof="0" dirty="0" err="1">
                <a:latin typeface="Calibri" panose="020F0502020204030204" pitchFamily="34" charset="0"/>
                <a:ea typeface="Calibri" panose="020F0502020204030204" pitchFamily="34" charset="0"/>
                <a:cs typeface="Calibri" panose="020F0502020204030204" pitchFamily="34" charset="0"/>
              </a:rPr>
              <a:t>competencias</a:t>
            </a:r>
            <a:r>
              <a:rPr lang="ca-ES" sz="2400" noProof="0" dirty="0">
                <a:latin typeface="Calibri" panose="020F0502020204030204" pitchFamily="34" charset="0"/>
                <a:ea typeface="Calibri" panose="020F0502020204030204" pitchFamily="34" charset="0"/>
                <a:cs typeface="Calibri" panose="020F0502020204030204" pitchFamily="34" charset="0"/>
              </a:rPr>
              <a:t> considera </a:t>
            </a:r>
            <a:r>
              <a:rPr lang="ca-ES" sz="2400" noProof="0" dirty="0" err="1">
                <a:latin typeface="Calibri" panose="020F0502020204030204" pitchFamily="34" charset="0"/>
                <a:ea typeface="Calibri" panose="020F0502020204030204" pitchFamily="34" charset="0"/>
                <a:cs typeface="Calibri" panose="020F0502020204030204" pitchFamily="34" charset="0"/>
              </a:rPr>
              <a:t>necesarias</a:t>
            </a:r>
            <a:r>
              <a:rPr lang="ca-ES" sz="2400" noProof="0" dirty="0">
                <a:latin typeface="Calibri" panose="020F0502020204030204" pitchFamily="34" charset="0"/>
                <a:ea typeface="Calibri" panose="020F0502020204030204" pitchFamily="34" charset="0"/>
                <a:cs typeface="Calibri" panose="020F0502020204030204" pitchFamily="34" charset="0"/>
              </a:rPr>
              <a:t>?</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6"/>
            </a:solidFill>
            <a:ln>
              <a:noFill/>
            </a:ln>
            <a:effectLst/>
            <a:sp3d/>
          </c:spPr>
          <c:invertIfNegative val="0"/>
          <c:cat>
            <c:strRef>
              <c:f>'[ENQUESTA SOBRE LES NECESSITATS FORMATIVES AL SECTOR HOTELER treballat.xlsx]soft skills'!$N$9:$N$15</c:f>
              <c:strCache>
                <c:ptCount val="7"/>
                <c:pt idx="0">
                  <c:v>Altres</c:v>
                </c:pt>
                <c:pt idx="1">
                  <c:v>Resilència</c:v>
                </c:pt>
                <c:pt idx="2">
                  <c:v>Treball en equip</c:v>
                </c:pt>
                <c:pt idx="3">
                  <c:v>Capacitat d'adaptació</c:v>
                </c:pt>
                <c:pt idx="4">
                  <c:v>Flexibilitat</c:v>
                </c:pt>
                <c:pt idx="5">
                  <c:v>Responsabilitat</c:v>
                </c:pt>
                <c:pt idx="6">
                  <c:v>Compromís</c:v>
                </c:pt>
              </c:strCache>
            </c:strRef>
          </c:cat>
          <c:val>
            <c:numRef>
              <c:f>'[ENQUESTA SOBRE LES NECESSITATS FORMATIVES AL SECTOR HOTELER treballat.xlsx]soft skills'!$O$9:$O$15</c:f>
              <c:numCache>
                <c:formatCode>General</c:formatCode>
                <c:ptCount val="7"/>
                <c:pt idx="0">
                  <c:v>13</c:v>
                </c:pt>
                <c:pt idx="1">
                  <c:v>49</c:v>
                </c:pt>
                <c:pt idx="2">
                  <c:v>52</c:v>
                </c:pt>
                <c:pt idx="3">
                  <c:v>55</c:v>
                </c:pt>
                <c:pt idx="4">
                  <c:v>67</c:v>
                </c:pt>
                <c:pt idx="5">
                  <c:v>70</c:v>
                </c:pt>
                <c:pt idx="6">
                  <c:v>74</c:v>
                </c:pt>
              </c:numCache>
            </c:numRef>
          </c:val>
          <c:extLst>
            <c:ext xmlns:c16="http://schemas.microsoft.com/office/drawing/2014/chart" uri="{C3380CC4-5D6E-409C-BE32-E72D297353CC}">
              <c16:uniqueId val="{00000000-19E8-4F36-9680-B832521536EA}"/>
            </c:ext>
          </c:extLst>
        </c:ser>
        <c:dLbls>
          <c:showLegendKey val="0"/>
          <c:showVal val="0"/>
          <c:showCatName val="0"/>
          <c:showSerName val="0"/>
          <c:showPercent val="0"/>
          <c:showBubbleSize val="0"/>
        </c:dLbls>
        <c:gapWidth val="150"/>
        <c:shape val="box"/>
        <c:axId val="1729157663"/>
        <c:axId val="1595361743"/>
        <c:axId val="0"/>
      </c:bar3DChart>
      <c:catAx>
        <c:axId val="1729157663"/>
        <c:scaling>
          <c:orientation val="minMax"/>
        </c:scaling>
        <c:delete val="1"/>
        <c:axPos val="l"/>
        <c:numFmt formatCode="General" sourceLinked="1"/>
        <c:majorTickMark val="none"/>
        <c:minorTickMark val="none"/>
        <c:tickLblPos val="nextTo"/>
        <c:crossAx val="1595361743"/>
        <c:crosses val="autoZero"/>
        <c:auto val="1"/>
        <c:lblAlgn val="ctr"/>
        <c:lblOffset val="100"/>
        <c:noMultiLvlLbl val="0"/>
      </c:catAx>
      <c:valAx>
        <c:axId val="1595361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291576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ca-ES" sz="2800" dirty="0">
                <a:latin typeface="Calibri" panose="020F0502020204030204" pitchFamily="34" charset="0"/>
                <a:ea typeface="Calibri" panose="020F0502020204030204" pitchFamily="34" charset="0"/>
                <a:cs typeface="Calibri" panose="020F0502020204030204" pitchFamily="34" charset="0"/>
              </a:rPr>
              <a:t>GRÀFIC 14. </a:t>
            </a:r>
            <a:r>
              <a:rPr lang="ca-ES" sz="2800" dirty="0" err="1">
                <a:latin typeface="Calibri" panose="020F0502020204030204" pitchFamily="34" charset="0"/>
                <a:ea typeface="Calibri" panose="020F0502020204030204" pitchFamily="34" charset="0"/>
                <a:cs typeface="Calibri" panose="020F0502020204030204" pitchFamily="34" charset="0"/>
              </a:rPr>
              <a:t>Metodologías</a:t>
            </a:r>
            <a:r>
              <a:rPr lang="ca-ES" sz="2800" baseline="0" dirty="0">
                <a:latin typeface="Calibri" panose="020F0502020204030204" pitchFamily="34" charset="0"/>
                <a:ea typeface="Calibri" panose="020F0502020204030204" pitchFamily="34" charset="0"/>
                <a:cs typeface="Calibri" panose="020F0502020204030204" pitchFamily="34" charset="0"/>
              </a:rPr>
              <a:t> </a:t>
            </a:r>
            <a:r>
              <a:rPr lang="ca-ES" sz="2800" baseline="0" dirty="0" err="1">
                <a:latin typeface="Calibri" panose="020F0502020204030204" pitchFamily="34" charset="0"/>
                <a:ea typeface="Calibri" panose="020F0502020204030204" pitchFamily="34" charset="0"/>
                <a:cs typeface="Calibri" panose="020F0502020204030204" pitchFamily="34" charset="0"/>
              </a:rPr>
              <a:t>utilizadas</a:t>
            </a:r>
            <a:endParaRPr lang="ca-ES" sz="2800" dirty="0">
              <a:latin typeface="Calibri" panose="020F0502020204030204" pitchFamily="34" charset="0"/>
              <a:ea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'[ENQUESTA SOBRE LES NECESSITATS FORMATIVES AL SECTOR HOTELER treballat.xlsx]metodologia'!$N$9:$N$12</c:f>
              <c:strCache>
                <c:ptCount val="4"/>
                <c:pt idx="0">
                  <c:v>Materials de formació: casos pràctics, lectures</c:v>
                </c:pt>
                <c:pt idx="1">
                  <c:v>Materials de capacitació (soft skills)</c:v>
                </c:pt>
                <c:pt idx="2">
                  <c:v>Eines online</c:v>
                </c:pt>
                <c:pt idx="3">
                  <c:v>Experiències i casos reals</c:v>
                </c:pt>
              </c:strCache>
            </c:strRef>
          </c:cat>
          <c:val>
            <c:numRef>
              <c:f>'[ENQUESTA SOBRE LES NECESSITATS FORMATIVES AL SECTOR HOTELER treballat.xlsx]metodologia'!$O$9:$O$12</c:f>
              <c:numCache>
                <c:formatCode>General</c:formatCode>
                <c:ptCount val="4"/>
                <c:pt idx="0">
                  <c:v>44</c:v>
                </c:pt>
                <c:pt idx="1">
                  <c:v>43</c:v>
                </c:pt>
                <c:pt idx="2">
                  <c:v>39</c:v>
                </c:pt>
                <c:pt idx="3">
                  <c:v>73</c:v>
                </c:pt>
              </c:numCache>
            </c:numRef>
          </c:val>
          <c:extLst>
            <c:ext xmlns:c16="http://schemas.microsoft.com/office/drawing/2014/chart" uri="{C3380CC4-5D6E-409C-BE32-E72D297353CC}">
              <c16:uniqueId val="{00000000-80B3-453F-A67F-44C35FFC1168}"/>
            </c:ext>
          </c:extLst>
        </c:ser>
        <c:dLbls>
          <c:showLegendKey val="0"/>
          <c:showVal val="0"/>
          <c:showCatName val="0"/>
          <c:showSerName val="0"/>
          <c:showPercent val="0"/>
          <c:showBubbleSize val="0"/>
        </c:dLbls>
        <c:gapWidth val="150"/>
        <c:shape val="box"/>
        <c:axId val="169219872"/>
        <c:axId val="256662192"/>
        <c:axId val="0"/>
      </c:bar3DChart>
      <c:catAx>
        <c:axId val="169219872"/>
        <c:scaling>
          <c:orientation val="minMax"/>
        </c:scaling>
        <c:delete val="1"/>
        <c:axPos val="l"/>
        <c:numFmt formatCode="General" sourceLinked="1"/>
        <c:majorTickMark val="none"/>
        <c:minorTickMark val="none"/>
        <c:tickLblPos val="nextTo"/>
        <c:crossAx val="256662192"/>
        <c:crosses val="autoZero"/>
        <c:auto val="1"/>
        <c:lblAlgn val="ctr"/>
        <c:lblOffset val="100"/>
        <c:noMultiLvlLbl val="0"/>
      </c:catAx>
      <c:valAx>
        <c:axId val="256662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9219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lumMod val="65000"/>
                    <a:lumOff val="35000"/>
                  </a:prstClr>
                </a:solidFill>
                <a:latin typeface="+mn-lt"/>
                <a:ea typeface="+mn-ea"/>
                <a:cs typeface="+mn-cs"/>
              </a:defRPr>
            </a:pPr>
            <a:r>
              <a:rPr lang="ca-ES" sz="2800" dirty="0"/>
              <a:t/>
            </a:r>
            <a:br>
              <a:rPr lang="ca-ES" sz="2800" dirty="0"/>
            </a:br>
            <a:r>
              <a:rPr lang="ca-ES" sz="2800" dirty="0"/>
              <a:t>GRÁFICO 3. ¿</a:t>
            </a:r>
            <a:r>
              <a:rPr lang="ca-ES" sz="2800" dirty="0" err="1"/>
              <a:t>Cuántas</a:t>
            </a:r>
            <a:r>
              <a:rPr lang="ca-ES" sz="2800" dirty="0"/>
              <a:t> </a:t>
            </a:r>
            <a:r>
              <a:rPr lang="ca-ES" sz="2800" dirty="0" err="1"/>
              <a:t>estrellas</a:t>
            </a:r>
            <a:r>
              <a:rPr lang="ca-ES" sz="2800" dirty="0"/>
              <a:t> </a:t>
            </a:r>
            <a:r>
              <a:rPr lang="ca-ES" sz="2800" dirty="0" err="1"/>
              <a:t>tiene</a:t>
            </a:r>
            <a:r>
              <a:rPr lang="ca-ES" sz="2800" dirty="0"/>
              <a:t> el hotel que</a:t>
            </a:r>
            <a:r>
              <a:rPr lang="ca-ES" sz="2800" baseline="0" dirty="0"/>
              <a:t> </a:t>
            </a:r>
            <a:r>
              <a:rPr lang="ca-ES" sz="2800" dirty="0" err="1"/>
              <a:t>dirige</a:t>
            </a:r>
            <a:r>
              <a:rPr lang="ca-ES" sz="2800" dirty="0"/>
              <a:t>?</a:t>
            </a:r>
          </a:p>
        </c:rich>
      </c:tx>
      <c:layout>
        <c:manualLayout>
          <c:xMode val="edge"/>
          <c:yMode val="edge"/>
          <c:x val="5.1200101852940022E-2"/>
          <c:y val="2.5634258672882132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lumMod val="65000"/>
                  <a:lumOff val="35000"/>
                </a:prst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391304347826087E-2"/>
          <c:y val="0.24539215237835893"/>
          <c:w val="0.80409280713058107"/>
          <c:h val="0.54772716941931143"/>
        </c:manualLayout>
      </c:layout>
      <c:pie3DChart>
        <c:varyColors val="1"/>
        <c:ser>
          <c:idx val="0"/>
          <c:order val="0"/>
          <c:explosion val="1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7D6-8743-AD94-74B8029F3C4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7D6-8743-AD94-74B8029F3C4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7D6-8743-AD94-74B8029F3C43}"/>
              </c:ext>
            </c:extLst>
          </c:dPt>
          <c:dPt>
            <c:idx val="3"/>
            <c:bubble3D val="0"/>
            <c:explosion val="1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7D6-8743-AD94-74B8029F3C43}"/>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07D6-8743-AD94-74B8029F3C43}"/>
              </c:ext>
            </c:extLst>
          </c:dPt>
          <c:dLbls>
            <c:dLbl>
              <c:idx val="0"/>
              <c:layout>
                <c:manualLayout>
                  <c:x val="-1.5458382192555003E-2"/>
                  <c:y val="1.48146136115949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D6-8743-AD94-74B8029F3C43}"/>
                </c:ext>
              </c:extLst>
            </c:dLbl>
            <c:dLbl>
              <c:idx val="1"/>
              <c:layout>
                <c:manualLayout>
                  <c:x val="-3.2646578829549687E-4"/>
                  <c:y val="5.183220784768932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7D6-8743-AD94-74B8029F3C43}"/>
                </c:ext>
              </c:extLst>
            </c:dLbl>
            <c:dLbl>
              <c:idx val="2"/>
              <c:layout>
                <c:manualLayout>
                  <c:x val="-1.1979302791137011E-2"/>
                  <c:y val="-2.568032659963647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7D6-8743-AD94-74B8029F3C43}"/>
                </c:ext>
              </c:extLst>
            </c:dLbl>
            <c:dLbl>
              <c:idx val="3"/>
              <c:layout>
                <c:manualLayout>
                  <c:x val="0.10930547460881176"/>
                  <c:y val="-0.2157920547476426"/>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9205C579-B4F1-4501-8D84-19CE0CBD64B8}" type="VALUE">
                      <a:rPr lang="en-US" sz="2400">
                        <a:solidFill>
                          <a:schemeClr val="bg1"/>
                        </a:solidFill>
                      </a:rPr>
                      <a:pPr>
                        <a:defRPr sz="2400">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7D6-8743-AD94-74B8029F3C43}"/>
                </c:ext>
              </c:extLst>
            </c:dLbl>
            <c:dLbl>
              <c:idx val="4"/>
              <c:layout>
                <c:manualLayout>
                  <c:x val="3.6021068049772814E-2"/>
                  <c:y val="1.4397753389483792E-2"/>
                </c:manualLayout>
              </c:layout>
              <c:tx>
                <c:rich>
                  <a:bodyPr/>
                  <a:lstStyle/>
                  <a:p>
                    <a:fld id="{F2C893B4-579B-4D67-BA34-131D56C65C09}" type="VALUE">
                      <a:rPr lang="en-US"/>
                      <a:pPr/>
                      <a:t>[VALOR]</a:t>
                    </a:fld>
                    <a:endParaRPr lang="es-E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07D6-8743-AD94-74B8029F3C4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'[ENQUESTA SOBRE LES NECESSITATS FORMATIVES AL SECTOR HOTELER treballat.xlsx]ESTRELLES'!$B$25:$B$29</c:f>
              <c:strCache>
                <c:ptCount val="5"/>
                <c:pt idx="0">
                  <c:v>1 estrella</c:v>
                </c:pt>
                <c:pt idx="1">
                  <c:v>2 estrelles</c:v>
                </c:pt>
                <c:pt idx="2">
                  <c:v>3 estrelles</c:v>
                </c:pt>
                <c:pt idx="3">
                  <c:v>4 estrelles</c:v>
                </c:pt>
                <c:pt idx="4">
                  <c:v>5 estrelles</c:v>
                </c:pt>
              </c:strCache>
            </c:strRef>
          </c:cat>
          <c:val>
            <c:numRef>
              <c:f>'[ENQUESTA SOBRE LES NECESSITATS FORMATIVES AL SECTOR HOTELER treballat.xlsx]ESTRELLES'!$C$25:$C$29</c:f>
              <c:numCache>
                <c:formatCode>0%</c:formatCode>
                <c:ptCount val="5"/>
                <c:pt idx="0">
                  <c:v>2.5000000000000001E-2</c:v>
                </c:pt>
                <c:pt idx="1">
                  <c:v>6.6666666666666666E-2</c:v>
                </c:pt>
                <c:pt idx="2">
                  <c:v>0.20833333333333334</c:v>
                </c:pt>
                <c:pt idx="3">
                  <c:v>0.55833333333333335</c:v>
                </c:pt>
                <c:pt idx="4">
                  <c:v>0.14166666666666666</c:v>
                </c:pt>
              </c:numCache>
            </c:numRef>
          </c:val>
          <c:extLst>
            <c:ext xmlns:c16="http://schemas.microsoft.com/office/drawing/2014/chart" uri="{C3380CC4-5D6E-409C-BE32-E72D297353CC}">
              <c16:uniqueId val="{0000000A-07D6-8743-AD94-74B8029F3C43}"/>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lumMod val="65000"/>
                    <a:lumOff val="35000"/>
                  </a:prstClr>
                </a:solidFill>
                <a:latin typeface="+mn-lt"/>
                <a:ea typeface="+mn-ea"/>
                <a:cs typeface="+mn-cs"/>
              </a:defRPr>
            </a:pPr>
            <a:r>
              <a:rPr lang="ca-ES" sz="2800" dirty="0"/>
              <a:t>GRÁFICO 4. Número de </a:t>
            </a:r>
            <a:r>
              <a:rPr lang="ca-ES" sz="2800" dirty="0" err="1"/>
              <a:t>habitaciones</a:t>
            </a:r>
            <a:endParaRPr lang="ca-ES" sz="2800" dirty="0"/>
          </a:p>
        </c:rich>
      </c:tx>
      <c:layout>
        <c:manualLayout>
          <c:xMode val="edge"/>
          <c:yMode val="edge"/>
          <c:x val="0.23017153002933458"/>
          <c:y val="7.0422535211267607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lumMod val="65000"/>
                  <a:lumOff val="35000"/>
                </a:prst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669-477B-9919-08406999168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669-477B-9919-08406999168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669-477B-9919-08406999168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669-477B-9919-084069991686}"/>
              </c:ext>
            </c:extLst>
          </c:dPt>
          <c:dLbls>
            <c:dLbl>
              <c:idx val="3"/>
              <c:layout>
                <c:manualLayout>
                  <c:x val="0.13092149538999936"/>
                  <c:y val="8.476610620378326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69-477B-9919-0840699916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'[ENQUESTA SOBRE LES NECESSITATS FORMATIVES AL SECTOR HOTELER treballat.xlsx]HABITACIONS'!$A$20:$A$23</c:f>
              <c:strCache>
                <c:ptCount val="4"/>
                <c:pt idx="0">
                  <c:v>Entre 1 i 25 habitacions</c:v>
                </c:pt>
                <c:pt idx="1">
                  <c:v>Entre 25 i 100 habitacions</c:v>
                </c:pt>
                <c:pt idx="2">
                  <c:v>Entre 100 i 300 habitacions</c:v>
                </c:pt>
                <c:pt idx="3">
                  <c:v>Més de 300 habitacions</c:v>
                </c:pt>
              </c:strCache>
            </c:strRef>
          </c:cat>
          <c:val>
            <c:numRef>
              <c:f>'[ENQUESTA SOBRE LES NECESSITATS FORMATIVES AL SECTOR HOTELER treballat.xlsx]HABITACIONS'!$B$20:$B$23</c:f>
              <c:numCache>
                <c:formatCode>0.00%</c:formatCode>
                <c:ptCount val="4"/>
                <c:pt idx="0">
                  <c:v>0.15</c:v>
                </c:pt>
                <c:pt idx="1">
                  <c:v>0.30833333333333335</c:v>
                </c:pt>
                <c:pt idx="2">
                  <c:v>0.375</c:v>
                </c:pt>
                <c:pt idx="3">
                  <c:v>0.16666666666666666</c:v>
                </c:pt>
              </c:numCache>
            </c:numRef>
          </c:val>
          <c:extLst>
            <c:ext xmlns:c16="http://schemas.microsoft.com/office/drawing/2014/chart" uri="{C3380CC4-5D6E-409C-BE32-E72D297353CC}">
              <c16:uniqueId val="{00000008-2669-477B-9919-08406999168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prstClr val="black">
                    <a:lumMod val="65000"/>
                    <a:lumOff val="35000"/>
                  </a:prstClr>
                </a:solidFill>
                <a:latin typeface="+mn-lt"/>
                <a:ea typeface="+mn-ea"/>
                <a:cs typeface="+mn-cs"/>
              </a:defRPr>
            </a:pPr>
            <a:r>
              <a:rPr lang="ca-ES" sz="2800" b="1" dirty="0"/>
              <a:t>GRÁFICO 5. </a:t>
            </a:r>
            <a:r>
              <a:rPr lang="ca-ES" sz="2800" b="1" dirty="0" err="1"/>
              <a:t>Clases</a:t>
            </a:r>
            <a:r>
              <a:rPr lang="ca-ES" sz="2800" b="1" dirty="0"/>
              <a:t> de </a:t>
            </a:r>
            <a:r>
              <a:rPr lang="ca-ES" sz="2800" b="1" dirty="0" err="1"/>
              <a:t>hoteles</a:t>
            </a:r>
            <a:endParaRPr lang="ca-ES" sz="2800" b="1"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prstClr val="black">
                  <a:lumMod val="65000"/>
                  <a:lumOff val="35000"/>
                </a:prst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'[ENQUESTA SOBRE LES NECESSITATS FORMATIVES AL SECTOR HOTELER treballat.xlsx]HOTEL'!$A$26:$A$34</c:f>
              <c:strCache>
                <c:ptCount val="9"/>
                <c:pt idx="0">
                  <c:v> Aparthotel</c:v>
                </c:pt>
                <c:pt idx="1">
                  <c:v> Hotel ecològic o sostenible</c:v>
                </c:pt>
                <c:pt idx="2">
                  <c:v>Camping</c:v>
                </c:pt>
                <c:pt idx="3">
                  <c:v>Complex hoteler (Resort)</c:v>
                </c:pt>
                <c:pt idx="4">
                  <c:v>Hotel boutique</c:v>
                </c:pt>
                <c:pt idx="5">
                  <c:v>Hotel de vacances</c:v>
                </c:pt>
                <c:pt idx="6">
                  <c:v>Hotel Rural</c:v>
                </c:pt>
                <c:pt idx="7">
                  <c:v>Hotel urbà/ de negocis</c:v>
                </c:pt>
                <c:pt idx="8">
                  <c:v>Urbà i vacacional</c:v>
                </c:pt>
              </c:strCache>
            </c:strRef>
          </c:cat>
          <c:val>
            <c:numRef>
              <c:f>'[ENQUESTA SOBRE LES NECESSITATS FORMATIVES AL SECTOR HOTELER treballat.xlsx]HOTEL'!$B$26:$B$34</c:f>
              <c:numCache>
                <c:formatCode>General</c:formatCode>
                <c:ptCount val="9"/>
                <c:pt idx="0">
                  <c:v>4</c:v>
                </c:pt>
                <c:pt idx="1">
                  <c:v>5</c:v>
                </c:pt>
                <c:pt idx="2">
                  <c:v>2</c:v>
                </c:pt>
                <c:pt idx="3">
                  <c:v>15</c:v>
                </c:pt>
                <c:pt idx="4">
                  <c:v>10</c:v>
                </c:pt>
                <c:pt idx="5">
                  <c:v>30</c:v>
                </c:pt>
                <c:pt idx="6">
                  <c:v>2</c:v>
                </c:pt>
                <c:pt idx="7">
                  <c:v>42</c:v>
                </c:pt>
                <c:pt idx="8">
                  <c:v>10</c:v>
                </c:pt>
              </c:numCache>
            </c:numRef>
          </c:val>
          <c:extLst>
            <c:ext xmlns:c16="http://schemas.microsoft.com/office/drawing/2014/chart" uri="{C3380CC4-5D6E-409C-BE32-E72D297353CC}">
              <c16:uniqueId val="{00000000-F61C-427D-84F7-C1C5D1812135}"/>
            </c:ext>
          </c:extLst>
        </c:ser>
        <c:dLbls>
          <c:showLegendKey val="0"/>
          <c:showVal val="0"/>
          <c:showCatName val="0"/>
          <c:showSerName val="0"/>
          <c:showPercent val="0"/>
          <c:showBubbleSize val="0"/>
        </c:dLbls>
        <c:gapWidth val="150"/>
        <c:shape val="box"/>
        <c:axId val="187968640"/>
        <c:axId val="39452656"/>
        <c:axId val="0"/>
      </c:bar3DChart>
      <c:catAx>
        <c:axId val="187968640"/>
        <c:scaling>
          <c:orientation val="minMax"/>
        </c:scaling>
        <c:delete val="1"/>
        <c:axPos val="l"/>
        <c:numFmt formatCode="General" sourceLinked="1"/>
        <c:majorTickMark val="none"/>
        <c:minorTickMark val="none"/>
        <c:tickLblPos val="nextTo"/>
        <c:crossAx val="39452656"/>
        <c:crosses val="autoZero"/>
        <c:auto val="1"/>
        <c:lblAlgn val="ctr"/>
        <c:lblOffset val="100"/>
        <c:noMultiLvlLbl val="0"/>
      </c:catAx>
      <c:valAx>
        <c:axId val="39452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68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ca-ES" sz="2800" dirty="0"/>
              <a:t>GRÁFICO 6. ¿</a:t>
            </a:r>
            <a:r>
              <a:rPr lang="ca-ES" sz="2800" dirty="0" err="1"/>
              <a:t>Está</a:t>
            </a:r>
            <a:r>
              <a:rPr lang="ca-ES" sz="2800" dirty="0"/>
              <a:t> </a:t>
            </a:r>
            <a:r>
              <a:rPr lang="ca-ES" sz="2800" dirty="0" err="1"/>
              <a:t>abierto</a:t>
            </a:r>
            <a:r>
              <a:rPr lang="ca-ES" sz="2800" dirty="0"/>
              <a:t> </a:t>
            </a:r>
            <a:r>
              <a:rPr lang="ca-ES" sz="2800" dirty="0" err="1"/>
              <a:t>todo</a:t>
            </a:r>
            <a:r>
              <a:rPr lang="ca-ES" sz="2800" dirty="0"/>
              <a:t> el</a:t>
            </a:r>
            <a:r>
              <a:rPr lang="ca-ES" sz="2800" baseline="0" dirty="0"/>
              <a:t> </a:t>
            </a:r>
            <a:r>
              <a:rPr lang="ca-ES" sz="2800" dirty="0" err="1"/>
              <a:t>año</a:t>
            </a:r>
            <a:r>
              <a:rPr lang="ca-ES" sz="2800" dirty="0"/>
              <a:t>?</a:t>
            </a:r>
          </a:p>
        </c:rich>
      </c:tx>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356413202711931"/>
          <c:y val="0.2069002269669874"/>
          <c:w val="0.81388888888888888"/>
          <c:h val="0.63146726450860313"/>
        </c:manualLayout>
      </c:layout>
      <c:pie3DChart>
        <c:varyColors val="1"/>
        <c:ser>
          <c:idx val="0"/>
          <c:order val="0"/>
          <c:explosion val="9"/>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1"/>
                </a:contourClr>
              </a:sp3d>
            </c:spPr>
            <c:extLst>
              <c:ext xmlns:c16="http://schemas.microsoft.com/office/drawing/2014/chart" uri="{C3380CC4-5D6E-409C-BE32-E72D297353CC}">
                <c16:uniqueId val="{00000001-41D5-42FB-AF11-859118E397B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1D5-42FB-AF11-859118E397BD}"/>
              </c:ext>
            </c:extLst>
          </c:dPt>
          <c:dLbls>
            <c:dLbl>
              <c:idx val="0"/>
              <c:layout>
                <c:manualLayout>
                  <c:x val="-0.19542946852463886"/>
                  <c:y val="5.9314278574645628E-2"/>
                </c:manualLayout>
              </c:layout>
              <c:tx>
                <c:rich>
                  <a:bodyPr/>
                  <a:lstStyle/>
                  <a:p>
                    <a:r>
                      <a:rPr lang="en-US" dirty="0">
                        <a:solidFill>
                          <a:schemeClr val="bg1"/>
                        </a:solidFill>
                      </a:rPr>
                      <a:t>NO</a:t>
                    </a:r>
                  </a:p>
                  <a:p>
                    <a:fld id="{87B90B68-10BA-4D9D-8412-381988F6F386}" type="PERCENTAGE">
                      <a:rPr lang="en-US" smtClean="0">
                        <a:solidFill>
                          <a:schemeClr val="bg1"/>
                        </a:solidFill>
                      </a:rPr>
                      <a:pPr/>
                      <a:t>[PORCENTAJE]</a:t>
                    </a:fld>
                    <a:endParaRPr lang="es-E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1D5-42FB-AF11-859118E397BD}"/>
                </c:ext>
              </c:extLst>
            </c:dLbl>
            <c:dLbl>
              <c:idx val="1"/>
              <c:layout>
                <c:manualLayout>
                  <c:x val="0.17749849488260083"/>
                  <c:y val="-0.24969385269141753"/>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r>
                      <a:rPr lang="en-US" sz="2400" dirty="0" err="1">
                        <a:solidFill>
                          <a:schemeClr val="bg1"/>
                        </a:solidFill>
                      </a:rPr>
                      <a:t>Sí</a:t>
                    </a:r>
                    <a:r>
                      <a:rPr lang="en-US" sz="2400" dirty="0">
                        <a:solidFill>
                          <a:schemeClr val="bg1"/>
                        </a:solidFill>
                      </a:rPr>
                      <a:t> </a:t>
                    </a:r>
                  </a:p>
                  <a:p>
                    <a:pPr>
                      <a:defRPr sz="2400">
                        <a:solidFill>
                          <a:schemeClr val="bg1"/>
                        </a:solidFill>
                      </a:defRPr>
                    </a:pPr>
                    <a:fld id="{4FD7D1E2-09DE-4079-BC2C-20DA018E7DB8}" type="PERCENTAGE">
                      <a:rPr lang="en-US" sz="2400" smtClean="0">
                        <a:solidFill>
                          <a:schemeClr val="bg1"/>
                        </a:solidFill>
                      </a:rPr>
                      <a:pPr>
                        <a:defRPr sz="2400">
                          <a:solidFill>
                            <a:schemeClr val="bg1"/>
                          </a:solidFill>
                        </a:defRPr>
                      </a:pPr>
                      <a:t>[PORCENTAJE]</a:t>
                    </a:fld>
                    <a:endParaRPr lang="es-ES"/>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24666365643186836"/>
                      <c:h val="0.35726146347105819"/>
                    </c:manualLayout>
                  </c15:layout>
                  <c15:dlblFieldTable/>
                  <c15:showDataLabelsRange val="0"/>
                </c:ext>
                <c:ext xmlns:c16="http://schemas.microsoft.com/office/drawing/2014/chart" uri="{C3380CC4-5D6E-409C-BE32-E72D297353CC}">
                  <c16:uniqueId val="{00000003-41D5-42FB-AF11-859118E397B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s>
          <c:cat>
            <c:strRef>
              <c:f>'[ENQUESTA SOBRE LES NECESSITATS FORMATIVES AL SECTOR HOTELER treballat.xlsx]OBERT'!$A$12:$A$13</c:f>
              <c:strCache>
                <c:ptCount val="2"/>
                <c:pt idx="0">
                  <c:v>No</c:v>
                </c:pt>
                <c:pt idx="1">
                  <c:v>Sí</c:v>
                </c:pt>
              </c:strCache>
            </c:strRef>
          </c:cat>
          <c:val>
            <c:numRef>
              <c:f>'[ENQUESTA SOBRE LES NECESSITATS FORMATIVES AL SECTOR HOTELER treballat.xlsx]OBERT'!$B$12:$B$13</c:f>
              <c:numCache>
                <c:formatCode>0.00%</c:formatCode>
                <c:ptCount val="2"/>
                <c:pt idx="0">
                  <c:v>0.3</c:v>
                </c:pt>
                <c:pt idx="1">
                  <c:v>0.7</c:v>
                </c:pt>
              </c:numCache>
            </c:numRef>
          </c:val>
          <c:extLst>
            <c:ext xmlns:c16="http://schemas.microsoft.com/office/drawing/2014/chart" uri="{C3380CC4-5D6E-409C-BE32-E72D297353CC}">
              <c16:uniqueId val="{00000004-41D5-42FB-AF11-859118E397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398630726714755E-3"/>
          <c:y val="0.20914975885709697"/>
          <c:w val="0.85609965635738827"/>
          <c:h val="0.6306250244838798"/>
        </c:manualLayout>
      </c:layout>
      <c:pie3DChart>
        <c:varyColors val="1"/>
        <c:ser>
          <c:idx val="0"/>
          <c:order val="0"/>
          <c:explosion val="9"/>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A96-43F5-93E9-CCDCD0A3CA9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A96-43F5-93E9-CCDCD0A3CA98}"/>
              </c:ext>
            </c:extLst>
          </c:dPt>
          <c:dLbls>
            <c:dLbl>
              <c:idx val="0"/>
              <c:layout>
                <c:manualLayout>
                  <c:x val="-0.19888888888888898"/>
                  <c:y val="-0.1796360153256705"/>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r>
                      <a:rPr lang="en-US" dirty="0"/>
                      <a:t>NO</a:t>
                    </a:r>
                  </a:p>
                  <a:p>
                    <a:pPr>
                      <a:defRPr sz="2800">
                        <a:solidFill>
                          <a:schemeClr val="bg1"/>
                        </a:solidFill>
                      </a:defRPr>
                    </a:pPr>
                    <a:fld id="{D48DB4B8-A4BC-4EEF-9541-0851E5F72185}" type="VALUE">
                      <a:rPr lang="en-US" smtClean="0"/>
                      <a:pPr>
                        <a:defRPr sz="2800">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2194444444444444"/>
                      <c:h val="0.17911877394636017"/>
                    </c:manualLayout>
                  </c15:layout>
                  <c15:dlblFieldTable/>
                  <c15:showDataLabelsRange val="0"/>
                </c:ext>
                <c:ext xmlns:c16="http://schemas.microsoft.com/office/drawing/2014/chart" uri="{C3380CC4-5D6E-409C-BE32-E72D297353CC}">
                  <c16:uniqueId val="{00000001-5A96-43F5-93E9-CCDCD0A3CA98}"/>
                </c:ext>
              </c:extLst>
            </c:dLbl>
            <c:dLbl>
              <c:idx val="1"/>
              <c:layout>
                <c:manualLayout>
                  <c:x val="0.11387486286436417"/>
                  <c:y val="4.7130905374968717E-2"/>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r>
                      <a:rPr lang="en-US" dirty="0"/>
                      <a:t>SÍ</a:t>
                    </a:r>
                  </a:p>
                  <a:p>
                    <a:pPr>
                      <a:defRPr sz="2800">
                        <a:solidFill>
                          <a:schemeClr val="bg1"/>
                        </a:solidFill>
                      </a:defRPr>
                    </a:pPr>
                    <a:fld id="{892DD44F-E454-4773-B6E6-10387B8C44E4}" type="VALUE">
                      <a:rPr lang="en-US" smtClean="0"/>
                      <a:pPr>
                        <a:defRPr sz="2800">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8.5555555555555551E-2"/>
                      <c:h val="0.22241899081463351"/>
                    </c:manualLayout>
                  </c15:layout>
                  <c15:dlblFieldTable/>
                  <c15:showDataLabelsRange val="0"/>
                </c:ext>
                <c:ext xmlns:c16="http://schemas.microsoft.com/office/drawing/2014/chart" uri="{C3380CC4-5D6E-409C-BE32-E72D297353CC}">
                  <c16:uniqueId val="{00000003-5A96-43F5-93E9-CCDCD0A3CA9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'[ENQUESTA SOBRE LES NECESSITATS FORMATIVES AL SECTOR HOTELER treballat.xlsx]FP ACTUAL'!$A$13:$A$14</c:f>
              <c:strCache>
                <c:ptCount val="2"/>
                <c:pt idx="0">
                  <c:v>No</c:v>
                </c:pt>
                <c:pt idx="1">
                  <c:v>Sí</c:v>
                </c:pt>
              </c:strCache>
            </c:strRef>
          </c:cat>
          <c:val>
            <c:numRef>
              <c:f>'[ENQUESTA SOBRE LES NECESSITATS FORMATIVES AL SECTOR HOTELER treballat.xlsx]FP ACTUAL'!$B$13:$B$14</c:f>
              <c:numCache>
                <c:formatCode>0%</c:formatCode>
                <c:ptCount val="2"/>
                <c:pt idx="0">
                  <c:v>0.67500000000000004</c:v>
                </c:pt>
                <c:pt idx="1">
                  <c:v>0.32500000000000001</c:v>
                </c:pt>
              </c:numCache>
            </c:numRef>
          </c:val>
          <c:extLst>
            <c:ext xmlns:c16="http://schemas.microsoft.com/office/drawing/2014/chart" uri="{C3380CC4-5D6E-409C-BE32-E72D297353CC}">
              <c16:uniqueId val="{00000004-5A96-43F5-93E9-CCDCD0A3CA98}"/>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3200" b="1" i="0" u="none" strike="noStrike" kern="1200" baseline="0">
                <a:solidFill>
                  <a:prstClr val="black">
                    <a:lumMod val="65000"/>
                    <a:lumOff val="35000"/>
                  </a:prstClr>
                </a:solidFill>
                <a:latin typeface="+mn-lt"/>
                <a:ea typeface="+mn-ea"/>
                <a:cs typeface="+mn-cs"/>
              </a:defRPr>
            </a:pPr>
            <a:r>
              <a:rPr lang="ca-ES" sz="2800" dirty="0"/>
              <a:t>GRÁFICO 8. ¿Ha </a:t>
            </a:r>
            <a:r>
              <a:rPr lang="ca-ES" sz="2800" dirty="0" err="1"/>
              <a:t>contratado</a:t>
            </a:r>
            <a:r>
              <a:rPr lang="ca-ES" sz="2800" dirty="0"/>
              <a:t> estudiantes en </a:t>
            </a:r>
            <a:r>
              <a:rPr lang="ca-ES" sz="2800" dirty="0" err="1"/>
              <a:t>prácticas</a:t>
            </a:r>
            <a:r>
              <a:rPr lang="ca-ES" sz="2800" dirty="0"/>
              <a:t>?</a:t>
            </a:r>
          </a:p>
        </c:rich>
      </c:tx>
      <c:layout>
        <c:manualLayout>
          <c:xMode val="edge"/>
          <c:yMode val="edge"/>
          <c:x val="0.1924201429608533"/>
          <c:y val="7.8509078117812575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3200" b="1" i="0" u="none" strike="noStrike" kern="1200" baseline="0">
              <a:solidFill>
                <a:prstClr val="black">
                  <a:lumMod val="65000"/>
                  <a:lumOff val="35000"/>
                </a:prst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684397163120574E-2"/>
          <c:y val="0.23054550272562083"/>
          <c:w val="0.83599290780141844"/>
          <c:h val="0.54202894710276595"/>
        </c:manualLayout>
      </c:layout>
      <c:pie3DChart>
        <c:varyColors val="1"/>
        <c:ser>
          <c:idx val="0"/>
          <c:order val="0"/>
          <c:explosion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D07-4E98-803E-24D63D93F13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D07-4E98-803E-24D63D93F13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D07-4E98-803E-24D63D93F13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D07-4E98-803E-24D63D93F136}"/>
              </c:ext>
            </c:extLst>
          </c:dPt>
          <c:dLbls>
            <c:dLbl>
              <c:idx val="0"/>
              <c:layout>
                <c:manualLayout>
                  <c:x val="-6.5157340704752334E-2"/>
                  <c:y val="6.2411038764385224E-2"/>
                </c:manualLayout>
              </c:layout>
              <c:tx>
                <c:rich>
                  <a:bodyPr/>
                  <a:lstStyle/>
                  <a:p>
                    <a:r>
                      <a:rPr lang="en-US" dirty="0"/>
                      <a:t>10%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D07-4E98-803E-24D63D93F136}"/>
                </c:ext>
              </c:extLst>
            </c:dLbl>
            <c:dLbl>
              <c:idx val="1"/>
              <c:layout/>
              <c:tx>
                <c:rich>
                  <a:bodyPr/>
                  <a:lstStyle/>
                  <a:p>
                    <a:r>
                      <a:rPr lang="en-US"/>
                      <a:t>31%</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D07-4E98-803E-24D63D93F136}"/>
                </c:ext>
              </c:extLst>
            </c:dLbl>
            <c:dLbl>
              <c:idx val="2"/>
              <c:layout>
                <c:manualLayout>
                  <c:x val="-6.7049687273133415E-2"/>
                  <c:y val="-0.13973765899454876"/>
                </c:manualLayout>
              </c:layout>
              <c:tx>
                <c:rich>
                  <a:bodyPr/>
                  <a:lstStyle/>
                  <a:p>
                    <a:r>
                      <a:rPr lang="en-US" dirty="0"/>
                      <a:t>5%</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D07-4E98-803E-24D63D93F136}"/>
                </c:ext>
              </c:extLst>
            </c:dLbl>
            <c:dLbl>
              <c:idx val="3"/>
              <c:layout>
                <c:manualLayout>
                  <c:x val="0.12567480594181046"/>
                  <c:y val="-6.9683398950131231E-2"/>
                </c:manualLayout>
              </c:layout>
              <c:tx>
                <c:rich>
                  <a:bodyPr/>
                  <a:lstStyle/>
                  <a:p>
                    <a:r>
                      <a:rPr lang="en-US" dirty="0"/>
                      <a:t>54%</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D07-4E98-803E-24D63D93F13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'[ENQUESTA SOBRE LES NECESSITATS FORMATIVES AL SECTOR HOTELER treballat.xlsx]CONTRACTAT'!$A$13:$A$16</c:f>
              <c:strCache>
                <c:ptCount val="4"/>
                <c:pt idx="0">
                  <c:v>Estic en procés de contractació</c:v>
                </c:pt>
                <c:pt idx="1">
                  <c:v>No, no he rebut cap oferta</c:v>
                </c:pt>
                <c:pt idx="2">
                  <c:v>No, no hi estic interessat</c:v>
                </c:pt>
                <c:pt idx="3">
                  <c:v>Sí, els he contractat</c:v>
                </c:pt>
              </c:strCache>
            </c:strRef>
          </c:cat>
          <c:val>
            <c:numRef>
              <c:f>'[ENQUESTA SOBRE LES NECESSITATS FORMATIVES AL SECTOR HOTELER treballat.xlsx]CONTRACTAT'!$B$13:$B$16</c:f>
              <c:numCache>
                <c:formatCode>General</c:formatCode>
                <c:ptCount val="4"/>
                <c:pt idx="0">
                  <c:v>12</c:v>
                </c:pt>
                <c:pt idx="1">
                  <c:v>37</c:v>
                </c:pt>
                <c:pt idx="2">
                  <c:v>6</c:v>
                </c:pt>
                <c:pt idx="3">
                  <c:v>65</c:v>
                </c:pt>
              </c:numCache>
            </c:numRef>
          </c:val>
          <c:extLst>
            <c:ext xmlns:c16="http://schemas.microsoft.com/office/drawing/2014/chart" uri="{C3380CC4-5D6E-409C-BE32-E72D297353CC}">
              <c16:uniqueId val="{00000008-FD07-4E98-803E-24D63D93F13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3200" b="1" i="0" u="none" strike="noStrike" kern="1200" baseline="0">
                <a:solidFill>
                  <a:prstClr val="black">
                    <a:lumMod val="65000"/>
                    <a:lumOff val="35000"/>
                  </a:prstClr>
                </a:solidFill>
                <a:latin typeface="+mn-lt"/>
                <a:ea typeface="+mn-ea"/>
                <a:cs typeface="+mn-cs"/>
              </a:defRPr>
            </a:pPr>
            <a:r>
              <a:rPr lang="en-US" sz="2800" dirty="0"/>
              <a:t>GRÁFICO 9. ¿Es </a:t>
            </a:r>
            <a:r>
              <a:rPr lang="en-US" sz="2800" dirty="0" err="1"/>
              <a:t>posible</a:t>
            </a:r>
            <a:r>
              <a:rPr lang="en-US" sz="2800" dirty="0"/>
              <a:t> </a:t>
            </a:r>
            <a:r>
              <a:rPr lang="en-US" sz="2800" dirty="0" err="1"/>
              <a:t>hacer</a:t>
            </a:r>
            <a:r>
              <a:rPr lang="en-US" sz="2800" dirty="0"/>
              <a:t> compatibles </a:t>
            </a:r>
            <a:r>
              <a:rPr lang="en-US" sz="2800" dirty="0" err="1"/>
              <a:t>los</a:t>
            </a:r>
            <a:r>
              <a:rPr lang="en-US" sz="2800" dirty="0"/>
              <a:t> </a:t>
            </a:r>
            <a:r>
              <a:rPr lang="en-US" sz="2800" dirty="0" err="1"/>
              <a:t>horarios</a:t>
            </a:r>
            <a:r>
              <a:rPr lang="en-US" sz="2800" dirty="0"/>
              <a:t> de las </a:t>
            </a:r>
            <a:r>
              <a:rPr lang="en-US" sz="2800" dirty="0" err="1"/>
              <a:t>prácticas</a:t>
            </a:r>
            <a:r>
              <a:rPr lang="en-US" sz="2800" dirty="0"/>
              <a:t> con </a:t>
            </a:r>
            <a:r>
              <a:rPr lang="en-US" sz="2800" dirty="0" err="1"/>
              <a:t>los</a:t>
            </a:r>
            <a:r>
              <a:rPr lang="en-US" sz="2800" dirty="0"/>
              <a:t> de </a:t>
            </a:r>
            <a:r>
              <a:rPr lang="en-US" sz="2800" dirty="0" err="1"/>
              <a:t>los</a:t>
            </a:r>
            <a:r>
              <a:rPr lang="en-US" sz="2800" dirty="0"/>
              <a:t> </a:t>
            </a:r>
            <a:r>
              <a:rPr lang="en-US" sz="2800" dirty="0" err="1"/>
              <a:t>estudios</a:t>
            </a:r>
            <a:r>
              <a:rPr lang="en-US" sz="2800" dirty="0"/>
              <a:t>?</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3200" b="1" i="0" u="none" strike="noStrike" kern="1200" baseline="0">
              <a:solidFill>
                <a:prstClr val="black">
                  <a:lumMod val="65000"/>
                  <a:lumOff val="35000"/>
                </a:prst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8"/>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1F1-449D-B622-B77C63EF9C0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1F1-449D-B622-B77C63EF9C0E}"/>
              </c:ext>
            </c:extLst>
          </c:dPt>
          <c:dLbls>
            <c:dLbl>
              <c:idx val="0"/>
              <c:layout>
                <c:manualLayout>
                  <c:x val="-8.8869501192201023E-2"/>
                  <c:y val="0.16665929601265594"/>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r>
                      <a:rPr lang="en-US" dirty="0"/>
                      <a:t>NO</a:t>
                    </a:r>
                  </a:p>
                  <a:p>
                    <a:pPr>
                      <a:defRPr sz="2000">
                        <a:solidFill>
                          <a:schemeClr val="bg1"/>
                        </a:solidFill>
                      </a:defRPr>
                    </a:pPr>
                    <a:fld id="{D31B1624-527E-41EE-B15E-270E67BA05E5}" type="VALUE">
                      <a:rPr lang="en-US" smtClean="0"/>
                      <a:pPr>
                        <a:defRPr sz="2000">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1259313922232247"/>
                      <c:h val="0.17751141552511415"/>
                    </c:manualLayout>
                  </c15:layout>
                  <c15:dlblFieldTable/>
                  <c15:showDataLabelsRange val="0"/>
                </c:ext>
                <c:ext xmlns:c16="http://schemas.microsoft.com/office/drawing/2014/chart" uri="{C3380CC4-5D6E-409C-BE32-E72D297353CC}">
                  <c16:uniqueId val="{00000001-91F1-449D-B622-B77C63EF9C0E}"/>
                </c:ext>
              </c:extLst>
            </c:dLbl>
            <c:dLbl>
              <c:idx val="1"/>
              <c:layout>
                <c:manualLayout>
                  <c:x val="3.9464083580265541E-2"/>
                  <c:y val="-0.31532269082803016"/>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r>
                      <a:rPr lang="en-US" sz="2800" dirty="0" err="1"/>
                      <a:t>Sí</a:t>
                    </a:r>
                    <a:endParaRPr lang="en-US" sz="2800" dirty="0"/>
                  </a:p>
                  <a:p>
                    <a:pPr>
                      <a:defRPr sz="2800">
                        <a:solidFill>
                          <a:schemeClr val="bg1"/>
                        </a:solidFill>
                      </a:defRPr>
                    </a:pPr>
                    <a:fld id="{8B36C942-2CAF-46BE-85F7-DFEE5DACC610}" type="VALUE">
                      <a:rPr lang="en-US" sz="2800" smtClean="0"/>
                      <a:pPr>
                        <a:defRPr sz="2800">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4394593868870223"/>
                      <c:h val="0.19729461043396973"/>
                    </c:manualLayout>
                  </c15:layout>
                  <c15:dlblFieldTable/>
                  <c15:showDataLabelsRange val="0"/>
                </c:ext>
                <c:ext xmlns:c16="http://schemas.microsoft.com/office/drawing/2014/chart" uri="{C3380CC4-5D6E-409C-BE32-E72D297353CC}">
                  <c16:uniqueId val="{00000003-91F1-449D-B622-B77C63EF9C0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'[ENQUESTA SOBRE LES NECESSITATS FORMATIVES AL SECTOR HOTELER treballat.xlsx]compatibilitat'!$B$15:$B$16</c:f>
              <c:strCache>
                <c:ptCount val="2"/>
                <c:pt idx="0">
                  <c:v>NO</c:v>
                </c:pt>
                <c:pt idx="1">
                  <c:v>SÍ</c:v>
                </c:pt>
              </c:strCache>
            </c:strRef>
          </c:cat>
          <c:val>
            <c:numRef>
              <c:f>'[ENQUESTA SOBRE LES NECESSITATS FORMATIVES AL SECTOR HOTELER treballat.xlsx]compatibilitat'!$C$15:$C$16</c:f>
              <c:numCache>
                <c:formatCode>0%</c:formatCode>
                <c:ptCount val="2"/>
                <c:pt idx="0">
                  <c:v>9.166666666666666E-2</c:v>
                </c:pt>
                <c:pt idx="1">
                  <c:v>0.90833333333333333</c:v>
                </c:pt>
              </c:numCache>
            </c:numRef>
          </c:val>
          <c:extLst>
            <c:ext xmlns:c16="http://schemas.microsoft.com/office/drawing/2014/chart" uri="{C3380CC4-5D6E-409C-BE32-E72D297353CC}">
              <c16:uniqueId val="{00000004-91F1-449D-B622-B77C63EF9C0E}"/>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ca-ES" sz="2800" b="1" dirty="0">
                <a:latin typeface="+mn-lt"/>
                <a:ea typeface="Tahoma" panose="020B0604030504040204" pitchFamily="34" charset="0"/>
                <a:cs typeface="Tahoma" panose="020B0604030504040204" pitchFamily="34" charset="0"/>
              </a:rPr>
              <a:t>GRÁFICO 10. ¿</a:t>
            </a:r>
            <a:r>
              <a:rPr lang="ca-ES" sz="2800" b="1" dirty="0" err="1">
                <a:latin typeface="+mn-lt"/>
                <a:ea typeface="Tahoma" panose="020B0604030504040204" pitchFamily="34" charset="0"/>
                <a:cs typeface="Tahoma" panose="020B0604030504040204" pitchFamily="34" charset="0"/>
              </a:rPr>
              <a:t>Conoce</a:t>
            </a:r>
            <a:r>
              <a:rPr lang="ca-ES" sz="2800" b="1" dirty="0">
                <a:latin typeface="+mn-lt"/>
                <a:ea typeface="Tahoma" panose="020B0604030504040204" pitchFamily="34" charset="0"/>
                <a:cs typeface="Tahoma" panose="020B0604030504040204" pitchFamily="34" charset="0"/>
              </a:rPr>
              <a:t> </a:t>
            </a:r>
            <a:r>
              <a:rPr lang="ca-ES" sz="2800" b="1" dirty="0" err="1">
                <a:latin typeface="+mn-lt"/>
                <a:ea typeface="Tahoma" panose="020B0604030504040204" pitchFamily="34" charset="0"/>
                <a:cs typeface="Tahoma" panose="020B0604030504040204" pitchFamily="34" charset="0"/>
              </a:rPr>
              <a:t>qué</a:t>
            </a:r>
            <a:r>
              <a:rPr lang="ca-ES" sz="2800" b="1" dirty="0">
                <a:latin typeface="+mn-lt"/>
                <a:ea typeface="Tahoma" panose="020B0604030504040204" pitchFamily="34" charset="0"/>
                <a:cs typeface="Tahoma" panose="020B0604030504040204" pitchFamily="34" charset="0"/>
              </a:rPr>
              <a:t> es la FP dual? </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181818181818181E-2"/>
          <c:y val="9.7737438331423065E-2"/>
          <c:w val="0.96666666666666667"/>
          <c:h val="0.75680620409790467"/>
        </c:manualLayout>
      </c:layout>
      <c:pie3DChart>
        <c:varyColors val="1"/>
        <c:ser>
          <c:idx val="0"/>
          <c:order val="0"/>
          <c:explosion val="3"/>
          <c:dPt>
            <c:idx val="0"/>
            <c:bubble3D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176-4CD7-95FC-727D1D4CF98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176-4CD7-95FC-727D1D4CF98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176-4CD7-95FC-727D1D4CF986}"/>
              </c:ext>
            </c:extLst>
          </c:dPt>
          <c:dLbls>
            <c:dLbl>
              <c:idx val="0"/>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dirty="0"/>
                      <a:t>17%</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E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1-B176-4CD7-95FC-727D1D4CF986}"/>
                </c:ext>
              </c:extLst>
            </c:dLbl>
            <c:dLbl>
              <c:idx val="1"/>
              <c:layout/>
              <c:tx>
                <c:rich>
                  <a:bodyPr/>
                  <a:lstStyle/>
                  <a:p>
                    <a:r>
                      <a:rPr lang="en-US"/>
                      <a:t>50%</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76-4CD7-95FC-727D1D4CF98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DUAL!$A$13:$A$15</c:f>
              <c:strCache>
                <c:ptCount val="3"/>
                <c:pt idx="0">
                  <c:v>No, desconec aquest tipus de formació</c:v>
                </c:pt>
                <c:pt idx="1">
                  <c:v>Sí, n’estic informat</c:v>
                </c:pt>
                <c:pt idx="2">
                  <c:v>Sí, però em falta informació</c:v>
                </c:pt>
              </c:strCache>
            </c:strRef>
          </c:cat>
          <c:val>
            <c:numRef>
              <c:f>DUAL!$B$13:$B$15</c:f>
              <c:numCache>
                <c:formatCode>General</c:formatCode>
                <c:ptCount val="3"/>
                <c:pt idx="0">
                  <c:v>0.19</c:v>
                </c:pt>
                <c:pt idx="1">
                  <c:v>0.48</c:v>
                </c:pt>
                <c:pt idx="2">
                  <c:v>0.33</c:v>
                </c:pt>
              </c:numCache>
            </c:numRef>
          </c:val>
          <c:extLst>
            <c:ext xmlns:c16="http://schemas.microsoft.com/office/drawing/2014/chart" uri="{C3380CC4-5D6E-409C-BE32-E72D297353CC}">
              <c16:uniqueId val="{00000006-B176-4CD7-95FC-727D1D4CF986}"/>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0.72313</cdr:x>
      <cdr:y>0.86591</cdr:y>
    </cdr:from>
    <cdr:to>
      <cdr:x>0.98371</cdr:x>
      <cdr:y>0.91502</cdr:y>
    </cdr:to>
    <cdr:sp macro="" textlink="">
      <cdr:nvSpPr>
        <cdr:cNvPr id="2" name="CuadroTexto 4">
          <a:extLst xmlns:a="http://schemas.openxmlformats.org/drawingml/2006/main">
            <a:ext uri="{FF2B5EF4-FFF2-40B4-BE49-F238E27FC236}">
              <a16:creationId xmlns:a16="http://schemas.microsoft.com/office/drawing/2014/main" id="{4EC5EB1F-55D1-962B-36C0-AC9A52AE5E35}"/>
            </a:ext>
          </a:extLst>
        </cdr:cNvPr>
        <cdr:cNvSpPr txBox="1"/>
      </cdr:nvSpPr>
      <cdr:spPr>
        <a:xfrm xmlns:a="http://schemas.openxmlformats.org/drawingml/2006/main">
          <a:off x="8458200" y="4884131"/>
          <a:ext cx="3048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cdr:txBody>
    </cdr:sp>
  </cdr:relSizeAnchor>
  <cdr:relSizeAnchor xmlns:cdr="http://schemas.openxmlformats.org/drawingml/2006/chartDrawing">
    <cdr:from>
      <cdr:x>0.91514</cdr:x>
      <cdr:y>0.34312</cdr:y>
    </cdr:from>
    <cdr:to>
      <cdr:x>0.9337</cdr:x>
      <cdr:y>0.69609</cdr:y>
    </cdr:to>
    <cdr:pic>
      <cdr:nvPicPr>
        <cdr:cNvPr id="3" name="Imagen 2">
          <a:extLst xmlns:a="http://schemas.openxmlformats.org/drawingml/2006/main">
            <a:ext uri="{FF2B5EF4-FFF2-40B4-BE49-F238E27FC236}">
              <a16:creationId xmlns:a16="http://schemas.microsoft.com/office/drawing/2014/main" id="{5C6447ED-98F4-D534-3F3F-5D864D38B0C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flipH="1">
          <a:off x="10704165" y="1935384"/>
          <a:ext cx="217016" cy="1990882"/>
        </a:xfrm>
        <a:prstGeom xmlns:a="http://schemas.openxmlformats.org/drawingml/2006/main" prst="rect">
          <a:avLst/>
        </a:prstGeom>
      </cdr:spPr>
    </cdr:pic>
  </cdr:relSizeAnchor>
  <cdr:relSizeAnchor xmlns:cdr="http://schemas.openxmlformats.org/drawingml/2006/chartDrawing">
    <cdr:from>
      <cdr:x>0.75617</cdr:x>
      <cdr:y>0.31902</cdr:y>
    </cdr:from>
    <cdr:to>
      <cdr:x>0.9337</cdr:x>
      <cdr:y>0.69609</cdr:y>
    </cdr:to>
    <cdr:sp macro="" textlink="">
      <cdr:nvSpPr>
        <cdr:cNvPr id="4" name="CuadroTexto 11">
          <a:extLst xmlns:a="http://schemas.openxmlformats.org/drawingml/2006/main">
            <a:ext uri="{FF2B5EF4-FFF2-40B4-BE49-F238E27FC236}">
              <a16:creationId xmlns:a16="http://schemas.microsoft.com/office/drawing/2014/main" id="{5D2E49AA-2874-6309-6798-019A84DD8432}"/>
            </a:ext>
          </a:extLst>
        </cdr:cNvPr>
        <cdr:cNvSpPr txBox="1"/>
      </cdr:nvSpPr>
      <cdr:spPr>
        <a:xfrm xmlns:a="http://schemas.openxmlformats.org/drawingml/2006/main">
          <a:off x="8844731" y="1799402"/>
          <a:ext cx="2076450" cy="21268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pPr>
          <a:r>
            <a:rPr lang="es-ES" dirty="0">
              <a:solidFill>
                <a:schemeClr val="bg1">
                  <a:lumMod val="50000"/>
                </a:schemeClr>
              </a:solidFill>
            </a:rPr>
            <a:t>1 estrella</a:t>
          </a:r>
        </a:p>
        <a:p xmlns:a="http://schemas.openxmlformats.org/drawingml/2006/main">
          <a:pPr>
            <a:lnSpc>
              <a:spcPct val="150000"/>
            </a:lnSpc>
          </a:pPr>
          <a:r>
            <a:rPr lang="es-ES" dirty="0">
              <a:solidFill>
                <a:schemeClr val="bg1">
                  <a:lumMod val="50000"/>
                </a:schemeClr>
              </a:solidFill>
            </a:rPr>
            <a:t>2 estrellas</a:t>
          </a:r>
        </a:p>
        <a:p xmlns:a="http://schemas.openxmlformats.org/drawingml/2006/main">
          <a:pPr>
            <a:lnSpc>
              <a:spcPct val="150000"/>
            </a:lnSpc>
          </a:pPr>
          <a:r>
            <a:rPr lang="es-ES" dirty="0">
              <a:solidFill>
                <a:schemeClr val="bg1">
                  <a:lumMod val="50000"/>
                </a:schemeClr>
              </a:solidFill>
            </a:rPr>
            <a:t>3 estrellas</a:t>
          </a:r>
        </a:p>
        <a:p xmlns:a="http://schemas.openxmlformats.org/drawingml/2006/main">
          <a:pPr>
            <a:lnSpc>
              <a:spcPct val="150000"/>
            </a:lnSpc>
          </a:pPr>
          <a:r>
            <a:rPr lang="es-ES" dirty="0">
              <a:solidFill>
                <a:schemeClr val="bg1">
                  <a:lumMod val="50000"/>
                </a:schemeClr>
              </a:solidFill>
            </a:rPr>
            <a:t>4 estrellas</a:t>
          </a:r>
        </a:p>
        <a:p xmlns:a="http://schemas.openxmlformats.org/drawingml/2006/main">
          <a:pPr>
            <a:lnSpc>
              <a:spcPct val="150000"/>
            </a:lnSpc>
          </a:pPr>
          <a:r>
            <a:rPr lang="es-ES" dirty="0">
              <a:solidFill>
                <a:schemeClr val="bg1">
                  <a:lumMod val="50000"/>
                </a:schemeClr>
              </a:solidFill>
            </a:rPr>
            <a:t>5 estrellas</a:t>
          </a:r>
        </a:p>
      </cdr:txBody>
    </cdr:sp>
  </cdr:relSizeAnchor>
</c:userShapes>
</file>

<file path=ppt/drawings/drawing2.xml><?xml version="1.0" encoding="utf-8"?>
<c:userShapes xmlns:c="http://schemas.openxmlformats.org/drawingml/2006/chart">
  <cdr:relSizeAnchor xmlns:cdr="http://schemas.openxmlformats.org/drawingml/2006/chartDrawing">
    <cdr:from>
      <cdr:x>0.46907</cdr:x>
      <cdr:y>0.41045</cdr:y>
    </cdr:from>
    <cdr:to>
      <cdr:x>0.53093</cdr:x>
      <cdr:y>0.58955</cdr:y>
    </cdr:to>
    <cdr:sp macro="" textlink="">
      <cdr:nvSpPr>
        <cdr:cNvPr id="2" name="CuadroTexto 1">
          <a:extLst xmlns:a="http://schemas.openxmlformats.org/drawingml/2006/main">
            <a:ext uri="{FF2B5EF4-FFF2-40B4-BE49-F238E27FC236}">
              <a16:creationId xmlns:a16="http://schemas.microsoft.com/office/drawing/2014/main" id="{8C231F30-086E-F740-756F-A7DB27460F52}"/>
            </a:ext>
          </a:extLst>
        </cdr:cNvPr>
        <cdr:cNvSpPr txBox="1"/>
      </cdr:nvSpPr>
      <cdr:spPr>
        <a:xfrm xmlns:a="http://schemas.openxmlformats.org/drawingml/2006/main">
          <a:off x="6934200" y="20955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a-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47B4DEA-75D6-436D-A73A-D3EB8E46E427}" type="datetimeFigureOut">
              <a:rPr lang="ca-ES" smtClean="0"/>
              <a:t>28/5/2024</a:t>
            </a:fld>
            <a:endParaRPr lang="ca-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D16D3C66-B8BE-402A-A889-891CCCCB0B27}" type="slidenum">
              <a:rPr lang="ca-ES" smtClean="0"/>
              <a:t>‹Nº›</a:t>
            </a:fld>
            <a:endParaRPr lang="ca-ES"/>
          </a:p>
        </p:txBody>
      </p:sp>
    </p:spTree>
    <p:extLst>
      <p:ext uri="{BB962C8B-B14F-4D97-AF65-F5344CB8AC3E}">
        <p14:creationId xmlns:p14="http://schemas.microsoft.com/office/powerpoint/2010/main" val="360760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D16D3C66-B8BE-402A-A889-891CCCCB0B27}" type="slidenum">
              <a:rPr lang="ca-ES" smtClean="0"/>
              <a:t>19</a:t>
            </a:fld>
            <a:endParaRPr lang="ca-ES"/>
          </a:p>
        </p:txBody>
      </p:sp>
    </p:spTree>
    <p:extLst>
      <p:ext uri="{BB962C8B-B14F-4D97-AF65-F5344CB8AC3E}">
        <p14:creationId xmlns:p14="http://schemas.microsoft.com/office/powerpoint/2010/main" val="198534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D16D3C66-B8BE-402A-A889-891CCCCB0B27}" type="slidenum">
              <a:rPr lang="ca-ES" smtClean="0"/>
              <a:t>22</a:t>
            </a:fld>
            <a:endParaRPr lang="ca-ES"/>
          </a:p>
        </p:txBody>
      </p:sp>
    </p:spTree>
    <p:extLst>
      <p:ext uri="{BB962C8B-B14F-4D97-AF65-F5344CB8AC3E}">
        <p14:creationId xmlns:p14="http://schemas.microsoft.com/office/powerpoint/2010/main" val="338980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006F01-DC2B-42EE-94B4-CE6778250540}"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38178-7E16-4D2C-8949-B22DD4BE0390}"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AFEEF-731F-4F40-8F41-549B2BA68B1F}"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EC776-F052-44CA-919A-ED5D350B4B9D}"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035AC-DCF9-45E5-9572-E0C470DFFD5C}"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84459-7FFD-4186-9659-6E642CE703FC}"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7003B-CB95-47D9-BBE9-272B6B6334FC}" type="datetime1">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B3174-B615-459A-BE26-D80DFA788EF0}" type="datetime1">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831D4-CD70-4322-93CB-0E1F343E6241}" type="datetime1">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19075-037B-4173-AE40-F0F358565070}"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CE5BB-7D9F-4A60-8AF9-199D77304FB5}"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6A407-DE3A-4C2D-A9EF-F4AF3B3C1E55}" type="datetime1">
              <a:rPr lang="en-US" smtClean="0"/>
              <a:t>5/28/2024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7BBB-85E7-EE9C-36F7-3CF536845A23}"/>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7B073219-0428-EE80-7D10-E898F3E0FF59}"/>
              </a:ext>
            </a:extLst>
          </p:cNvPr>
          <p:cNvSpPr/>
          <p:nvPr/>
        </p:nvSpPr>
        <p:spPr>
          <a:xfrm flipH="1">
            <a:off x="0" y="41339"/>
            <a:ext cx="18288000" cy="8395646"/>
          </a:xfrm>
          <a:custGeom>
            <a:avLst/>
            <a:gdLst/>
            <a:ahLst/>
            <a:cxnLst/>
            <a:rect l="l" t="t" r="r" b="b"/>
            <a:pathLst>
              <a:path w="18288000" h="8395646">
                <a:moveTo>
                  <a:pt x="18288000" y="0"/>
                </a:moveTo>
                <a:lnTo>
                  <a:pt x="0" y="0"/>
                </a:lnTo>
                <a:lnTo>
                  <a:pt x="0" y="8395646"/>
                </a:lnTo>
                <a:lnTo>
                  <a:pt x="18288000" y="8395646"/>
                </a:lnTo>
                <a:lnTo>
                  <a:pt x="18288000" y="0"/>
                </a:lnTo>
                <a:close/>
              </a:path>
            </a:pathLst>
          </a:custGeom>
          <a:blipFill>
            <a:blip r:embed="rId2">
              <a:alphaModFix amt="29000"/>
            </a:blip>
            <a:stretch>
              <a:fillRect t="-7448" b="-379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2">
            <a:extLst>
              <a:ext uri="{FF2B5EF4-FFF2-40B4-BE49-F238E27FC236}">
                <a16:creationId xmlns:a16="http://schemas.microsoft.com/office/drawing/2014/main" id="{BED86C74-4AF4-F74A-0972-B94390701BDE}"/>
              </a:ext>
            </a:extLst>
          </p:cNvPr>
          <p:cNvSpPr/>
          <p:nvPr/>
        </p:nvSpPr>
        <p:spPr>
          <a:xfrm>
            <a:off x="1676400" y="8595030"/>
            <a:ext cx="13777352" cy="1627771"/>
          </a:xfrm>
          <a:custGeom>
            <a:avLst/>
            <a:gdLst/>
            <a:ahLst/>
            <a:cxnLst/>
            <a:rect l="l" t="t" r="r" b="b"/>
            <a:pathLst>
              <a:path w="16902134" h="1627771">
                <a:moveTo>
                  <a:pt x="0" y="0"/>
                </a:moveTo>
                <a:lnTo>
                  <a:pt x="16902134" y="0"/>
                </a:lnTo>
                <a:lnTo>
                  <a:pt x="16902134" y="1627771"/>
                </a:lnTo>
                <a:lnTo>
                  <a:pt x="0" y="1627771"/>
                </a:lnTo>
                <a:lnTo>
                  <a:pt x="0" y="0"/>
                </a:lnTo>
                <a:close/>
              </a:path>
            </a:pathLst>
          </a:custGeom>
          <a:blipFill>
            <a:blip r:embed="rId3"/>
            <a:stretch>
              <a:fillRect t="-3852" b="-224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15503EE2-5249-0A42-9747-4610D167C608}"/>
              </a:ext>
            </a:extLst>
          </p:cNvPr>
          <p:cNvSpPr/>
          <p:nvPr/>
        </p:nvSpPr>
        <p:spPr>
          <a:xfrm>
            <a:off x="7086600" y="8820457"/>
            <a:ext cx="2373285" cy="1176916"/>
          </a:xfrm>
          <a:custGeom>
            <a:avLst/>
            <a:gdLst/>
            <a:ahLst/>
            <a:cxnLst/>
            <a:rect l="l" t="t" r="r" b="b"/>
            <a:pathLst>
              <a:path w="2373285" h="1176916">
                <a:moveTo>
                  <a:pt x="0" y="0"/>
                </a:moveTo>
                <a:lnTo>
                  <a:pt x="2373285" y="0"/>
                </a:lnTo>
                <a:lnTo>
                  <a:pt x="2373285" y="1176917"/>
                </a:lnTo>
                <a:lnTo>
                  <a:pt x="0" y="117691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DD8B5A07-9A86-6CCF-1F6F-8EBCAB909603}"/>
              </a:ext>
            </a:extLst>
          </p:cNvPr>
          <p:cNvSpPr txBox="1"/>
          <p:nvPr/>
        </p:nvSpPr>
        <p:spPr>
          <a:xfrm>
            <a:off x="5023932" y="7301332"/>
            <a:ext cx="12926470" cy="1578762"/>
          </a:xfrm>
          <a:prstGeom prst="rect">
            <a:avLst/>
          </a:prstGeom>
        </p:spPr>
        <p:txBody>
          <a:bodyPr lIns="0" tIns="0" rIns="0" bIns="0" rtlCol="0" anchor="t">
            <a:spAutoFit/>
          </a:bodyPr>
          <a:lstStyle/>
          <a:p>
            <a:pPr marL="0" marR="0" lvl="0" indent="0" algn="r" defTabSz="914400" rtl="0" eaLnBrk="1" fontAlgn="auto" latinLnBrk="0" hangingPunct="1">
              <a:lnSpc>
                <a:spcPts val="4278"/>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Investigadora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principal: Dra. Maria Teresa Bosch</a:t>
            </a:r>
          </a:p>
          <a:p>
            <a:pPr marL="0" marR="0" lvl="0" indent="0" algn="r" defTabSz="914400" rtl="0" eaLnBrk="1" fontAlgn="auto" latinLnBrk="0" hangingPunct="1">
              <a:lnSpc>
                <a:spcPts val="4278"/>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Directora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de la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Cátedra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Climent</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Guitart</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Dra. Anna Garriga</a:t>
            </a:r>
          </a:p>
          <a:p>
            <a:pPr marL="0" marR="0" lvl="0" indent="0" algn="r" defTabSz="914400" rtl="0" eaLnBrk="1" fontAlgn="auto" latinLnBrk="0" hangingPunct="1">
              <a:lnSpc>
                <a:spcPts val="4278"/>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545454"/>
              </a:solidFill>
              <a:effectLst/>
              <a:uLnTx/>
              <a:uFillTx/>
              <a:latin typeface="Open Sans 1 Bold"/>
              <a:ea typeface="+mn-ea"/>
              <a:cs typeface="+mn-cs"/>
            </a:endParaRPr>
          </a:p>
        </p:txBody>
      </p:sp>
      <p:sp>
        <p:nvSpPr>
          <p:cNvPr id="6" name="TextBox 6">
            <a:extLst>
              <a:ext uri="{FF2B5EF4-FFF2-40B4-BE49-F238E27FC236}">
                <a16:creationId xmlns:a16="http://schemas.microsoft.com/office/drawing/2014/main" id="{EAA9B316-C271-E2BC-28FF-C1B6E3323452}"/>
              </a:ext>
            </a:extLst>
          </p:cNvPr>
          <p:cNvSpPr txBox="1"/>
          <p:nvPr/>
        </p:nvSpPr>
        <p:spPr>
          <a:xfrm>
            <a:off x="337598" y="4686300"/>
            <a:ext cx="17631722" cy="2735810"/>
          </a:xfrm>
          <a:prstGeom prst="rect">
            <a:avLst/>
          </a:prstGeom>
        </p:spPr>
        <p:txBody>
          <a:bodyPr wrap="square" lIns="0" tIns="0" rIns="0" bIns="0" rtlCol="0" anchor="t">
            <a:spAutoFit/>
          </a:bodyPr>
          <a:lstStyle/>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800" b="0" i="0" u="none" strike="noStrike" kern="1200" cap="none" spc="355" normalizeH="0" baseline="0" noProof="0" dirty="0">
                <a:ln>
                  <a:noFill/>
                </a:ln>
                <a:solidFill>
                  <a:srgbClr val="292C8B"/>
                </a:solidFill>
                <a:effectLst/>
                <a:uLnTx/>
                <a:uFillTx/>
                <a:latin typeface="Garet Bold"/>
                <a:ea typeface="+mn-ea"/>
                <a:cs typeface="+mn-cs"/>
              </a:rPr>
              <a:t> L</a:t>
            </a:r>
            <a:r>
              <a:rPr lang="en-US" sz="4800" spc="355" dirty="0">
                <a:solidFill>
                  <a:srgbClr val="292C8B"/>
                </a:solidFill>
                <a:latin typeface="Garet Bold"/>
              </a:rPr>
              <a:t>A </a:t>
            </a:r>
            <a:r>
              <a:rPr kumimoji="0" lang="en-US" sz="4800" b="0" i="0" u="none" strike="noStrike" kern="1200" cap="none" spc="355" normalizeH="0" baseline="0" noProof="0" dirty="0">
                <a:ln>
                  <a:noFill/>
                </a:ln>
                <a:solidFill>
                  <a:srgbClr val="292C8B"/>
                </a:solidFill>
                <a:effectLst/>
                <a:uLnTx/>
                <a:uFillTx/>
                <a:latin typeface="Garet Bold"/>
                <a:ea typeface="+mn-ea"/>
                <a:cs typeface="+mn-cs"/>
              </a:rPr>
              <a:t>ACTIVITAD  TURÍSTICA:</a:t>
            </a:r>
          </a:p>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92C8B"/>
                </a:solidFill>
                <a:effectLst/>
                <a:uLnTx/>
                <a:uFillTx/>
                <a:latin typeface="Open Sans 1 Bold"/>
                <a:ea typeface="+mn-ea"/>
                <a:cs typeface="+mn-cs"/>
              </a:rPr>
              <a:t> </a:t>
            </a:r>
            <a:r>
              <a:rPr kumimoji="0" lang="en-US" sz="4000" b="0" i="0" u="none" strike="noStrike" kern="1200" cap="none" spc="0" normalizeH="0" baseline="0" noProof="0" dirty="0">
                <a:ln>
                  <a:noFill/>
                </a:ln>
                <a:solidFill>
                  <a:srgbClr val="292C8B"/>
                </a:solidFill>
                <a:effectLst/>
                <a:uLnTx/>
                <a:uFillTx/>
                <a:latin typeface="Open Sans 1 Bold"/>
                <a:ea typeface="+mn-ea"/>
                <a:cs typeface="+mn-cs"/>
              </a:rPr>
              <a:t>NECESIDADES FORMATIVAS DEL SECTOR Y</a:t>
            </a:r>
          </a:p>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C8B"/>
                </a:solidFill>
                <a:effectLst/>
                <a:uLnTx/>
                <a:uFillTx/>
                <a:latin typeface="Open Sans 1 Bold"/>
                <a:ea typeface="+mn-ea"/>
                <a:cs typeface="+mn-cs"/>
              </a:rPr>
              <a:t> OFERTA DE ESTUDIOS ACTUALES</a:t>
            </a:r>
          </a:p>
        </p:txBody>
      </p:sp>
      <p:sp>
        <p:nvSpPr>
          <p:cNvPr id="8" name="Marcador de número de diapositiva 7">
            <a:extLst>
              <a:ext uri="{FF2B5EF4-FFF2-40B4-BE49-F238E27FC236}">
                <a16:creationId xmlns:a16="http://schemas.microsoft.com/office/drawing/2014/main" id="{BFB96FBA-5725-95EE-E9BE-088D05A110B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90260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1104900"/>
            <a:ext cx="9152362" cy="734688"/>
          </a:xfrm>
          <a:prstGeom prst="rect">
            <a:avLst/>
          </a:prstGeom>
        </p:spPr>
        <p:txBody>
          <a:bodyPr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2. METODOLOGÍA</a:t>
            </a:r>
          </a:p>
        </p:txBody>
      </p:sp>
      <p:sp>
        <p:nvSpPr>
          <p:cNvPr id="4" name="TextBox 4"/>
          <p:cNvSpPr txBox="1"/>
          <p:nvPr/>
        </p:nvSpPr>
        <p:spPr>
          <a:xfrm>
            <a:off x="1600200" y="3314700"/>
            <a:ext cx="15582900" cy="4834593"/>
          </a:xfrm>
          <a:prstGeom prst="rect">
            <a:avLst/>
          </a:prstGeom>
        </p:spPr>
        <p:txBody>
          <a:bodyPr wrap="square" lIns="0" tIns="0" rIns="0" bIns="0" rtlCol="0" anchor="t">
            <a:spAutoFit/>
          </a:bodyPr>
          <a:lstStyle/>
          <a:p>
            <a:pPr marL="457200" indent="-457200">
              <a:lnSpc>
                <a:spcPct val="150000"/>
              </a:lnSpc>
              <a:buClr>
                <a:srgbClr val="004AAD"/>
              </a:buClr>
              <a:buAutoNum type="arabicPeriod" startAt="6"/>
            </a:pPr>
            <a:r>
              <a:rPr lang="es-ES" sz="2400" b="1" dirty="0">
                <a:latin typeface="Open Sans 2"/>
              </a:rPr>
              <a:t>Entrevistas a los directores de los cuatro institutos de Lloret de Mar: </a:t>
            </a:r>
            <a:r>
              <a:rPr lang="es-ES" sz="2400" b="1" dirty="0" err="1">
                <a:latin typeface="Open Sans 2"/>
              </a:rPr>
              <a:t>Institut</a:t>
            </a:r>
            <a:r>
              <a:rPr lang="es-ES" sz="2400" b="1" dirty="0">
                <a:latin typeface="Open Sans 2"/>
              </a:rPr>
              <a:t> Ramon Coll i </a:t>
            </a:r>
            <a:r>
              <a:rPr lang="es-ES" sz="2400" b="1" dirty="0" err="1">
                <a:latin typeface="Open Sans 2"/>
              </a:rPr>
              <a:t>Rodés</a:t>
            </a:r>
            <a:r>
              <a:rPr lang="es-ES" sz="2400" b="1" dirty="0">
                <a:latin typeface="Open Sans 2"/>
              </a:rPr>
              <a:t>, </a:t>
            </a:r>
            <a:r>
              <a:rPr lang="es-ES" sz="2400" b="1" dirty="0" err="1">
                <a:latin typeface="Open Sans 2"/>
              </a:rPr>
              <a:t>Institut</a:t>
            </a:r>
            <a:r>
              <a:rPr lang="es-ES" sz="2400" b="1" dirty="0">
                <a:latin typeface="Open Sans 2"/>
              </a:rPr>
              <a:t> </a:t>
            </a:r>
            <a:r>
              <a:rPr lang="es-ES" sz="2400" b="1" dirty="0" err="1">
                <a:latin typeface="Open Sans 2"/>
              </a:rPr>
              <a:t>Rocagrossa</a:t>
            </a:r>
            <a:r>
              <a:rPr lang="es-ES" sz="2400" b="1" dirty="0">
                <a:latin typeface="Open Sans 2"/>
              </a:rPr>
              <a:t>, </a:t>
            </a:r>
            <a:r>
              <a:rPr lang="es-ES" sz="2400" b="1" dirty="0" err="1">
                <a:latin typeface="Open Sans 2"/>
              </a:rPr>
              <a:t>Institut</a:t>
            </a:r>
            <a:r>
              <a:rPr lang="es-ES" sz="2400" b="1" dirty="0">
                <a:latin typeface="Open Sans 2"/>
              </a:rPr>
              <a:t> Sant Quirze e </a:t>
            </a:r>
            <a:r>
              <a:rPr lang="es-ES" sz="2400" b="1" dirty="0" err="1">
                <a:latin typeface="Open Sans 2"/>
              </a:rPr>
              <a:t>Institut</a:t>
            </a:r>
            <a:r>
              <a:rPr lang="es-ES" sz="2400" b="1" dirty="0">
                <a:latin typeface="Open Sans 2"/>
              </a:rPr>
              <a:t> Escola Lloret de Mar</a:t>
            </a:r>
          </a:p>
          <a:p>
            <a:pPr>
              <a:lnSpc>
                <a:spcPct val="150000"/>
              </a:lnSpc>
              <a:buClr>
                <a:srgbClr val="004AAD"/>
              </a:buClr>
            </a:pPr>
            <a:endParaRPr lang="ca-ES" sz="2000" b="1" dirty="0">
              <a:latin typeface="Open Sans 2"/>
            </a:endParaRPr>
          </a:p>
          <a:p>
            <a:pPr lvl="1">
              <a:lnSpc>
                <a:spcPct val="150000"/>
              </a:lnSpc>
              <a:buClr>
                <a:srgbClr val="004AAD"/>
              </a:buClr>
            </a:pPr>
            <a:r>
              <a:rPr lang="es-ES" sz="2400" dirty="0">
                <a:latin typeface="Open Sans 2"/>
              </a:rPr>
              <a:t>Objetivo: Recopilar la opinión de los directores de los institutos de Lloret de Mar sobre los ciclos analizados. Detectar necesidades y compartir sugerencias y propuestas. </a:t>
            </a:r>
          </a:p>
          <a:p>
            <a:pPr lvl="1">
              <a:lnSpc>
                <a:spcPct val="150000"/>
              </a:lnSpc>
              <a:buClr>
                <a:srgbClr val="004AAD"/>
              </a:buClr>
            </a:pPr>
            <a:r>
              <a:rPr lang="es-ES" sz="2400" dirty="0">
                <a:latin typeface="Open Sans 2"/>
              </a:rPr>
              <a:t>Técnica: Entrevista personal realizada por las autoras del informe. </a:t>
            </a:r>
          </a:p>
          <a:p>
            <a:pPr lvl="1">
              <a:lnSpc>
                <a:spcPct val="150000"/>
              </a:lnSpc>
              <a:buClr>
                <a:srgbClr val="004AAD"/>
              </a:buClr>
            </a:pPr>
            <a:r>
              <a:rPr lang="es-ES" sz="2400" dirty="0">
                <a:latin typeface="Open Sans 2"/>
              </a:rPr>
              <a:t>Fechas de celebración: 31 de enero de 2024 y 8 de febrero de 2024 </a:t>
            </a:r>
          </a:p>
          <a:p>
            <a:pPr lvl="1">
              <a:lnSpc>
                <a:spcPct val="150000"/>
              </a:lnSpc>
              <a:buClr>
                <a:srgbClr val="004AAD"/>
              </a:buClr>
            </a:pPr>
            <a:r>
              <a:rPr lang="es-ES" sz="2400" i="1" dirty="0">
                <a:latin typeface="Open Sans 2"/>
              </a:rPr>
              <a:t>Un agradecimiento especial a los directores de los institutos por su disponibilidad y aportaciones.</a:t>
            </a:r>
          </a:p>
          <a:p>
            <a:pPr lvl="1">
              <a:lnSpc>
                <a:spcPct val="150000"/>
              </a:lnSpc>
              <a:buClr>
                <a:srgbClr val="004AAD"/>
              </a:buClr>
            </a:pPr>
            <a:endParaRPr lang="ca-ES" sz="2400" dirty="0">
              <a:solidFill>
                <a:srgbClr val="545454"/>
              </a:solidFill>
              <a:highlight>
                <a:srgbClr val="FFFF00"/>
              </a:highlight>
              <a:latin typeface="Open Sans 2"/>
            </a:endParaRPr>
          </a:p>
        </p:txBody>
      </p:sp>
      <p:sp>
        <p:nvSpPr>
          <p:cNvPr id="5" name="Marcador de número de diapositiva 4">
            <a:extLst>
              <a:ext uri="{FF2B5EF4-FFF2-40B4-BE49-F238E27FC236}">
                <a16:creationId xmlns:a16="http://schemas.microsoft.com/office/drawing/2014/main" id="{0799E43E-4DE2-7075-64F0-442220036B45}"/>
              </a:ext>
            </a:extLst>
          </p:cNvPr>
          <p:cNvSpPr>
            <a:spLocks noGrp="1"/>
          </p:cNvSpPr>
          <p:nvPr>
            <p:ph type="sldNum" sz="quarter" idx="12"/>
          </p:nvPr>
        </p:nvSpPr>
        <p:spPr>
          <a:xfrm>
            <a:off x="15087600" y="9078563"/>
            <a:ext cx="2133600" cy="365125"/>
          </a:xfrm>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7758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539765" y="3467100"/>
            <a:ext cx="15582901" cy="3818931"/>
          </a:xfrm>
          <a:prstGeom prst="rect">
            <a:avLst/>
          </a:prstGeom>
        </p:spPr>
        <p:txBody>
          <a:bodyPr wrap="square" lIns="0" tIns="0" rIns="0" bIns="0" rtlCol="0" anchor="t">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En los últimos años, los datos sobre la educación no son favorables. Se observa un preocupante nivel de estudiantes que repiten curso en España en la educación secundaria obligatoria, lo que conduce al consiguiente abandono escolar a los 16 años y una tasa de desempleo juvenil que se sitúa alrededor del 30%.</a:t>
            </a:r>
          </a:p>
          <a:p>
            <a:pPr>
              <a:lnSpc>
                <a:spcPct val="150000"/>
              </a:lnSpc>
            </a:pPr>
            <a:endParaRPr lang="es-ES" sz="2400" dirty="0">
              <a:latin typeface="Open Sans 2" panose="020B0604020202020204" charset="0"/>
              <a:ea typeface="Open Sans 2" panose="020B0604020202020204" charset="0"/>
              <a:cs typeface="Open Sans 2" panose="020B0604020202020204" charset="0"/>
            </a:endParaRPr>
          </a:p>
          <a:p>
            <a:pPr>
              <a:lnSpc>
                <a:spcPct val="150000"/>
              </a:lnSpc>
            </a:pPr>
            <a:r>
              <a:rPr lang="es-ES" sz="2400" dirty="0">
                <a:latin typeface="Open Sans 2" panose="020B0604020202020204" charset="0"/>
                <a:ea typeface="Open Sans 2" panose="020B0604020202020204" charset="0"/>
                <a:cs typeface="Open Sans 2" panose="020B0604020202020204" charset="0"/>
              </a:rPr>
              <a:t>Estos datos preocupantes contrastan con la falta de personal en el sector hotelero o la fuga de talentos en nuestro territorio.</a:t>
            </a:r>
          </a:p>
          <a:p>
            <a:pPr>
              <a:lnSpc>
                <a:spcPct val="150000"/>
              </a:lnSpc>
            </a:pPr>
            <a:r>
              <a:rPr lang="es-ES" sz="2400" dirty="0">
                <a:solidFill>
                  <a:srgbClr val="545454"/>
                </a:solidFill>
                <a:latin typeface="Open Sans 2" panose="020B0604020202020204" charset="0"/>
                <a:ea typeface="Open Sans 2" panose="020B0604020202020204" charset="0"/>
                <a:cs typeface="Open Sans 2" panose="020B0604020202020204" charset="0"/>
              </a:rPr>
              <a:t> </a:t>
            </a:r>
            <a:endParaRPr lang="ca-ES" sz="2400" dirty="0">
              <a:solidFill>
                <a:srgbClr val="545454"/>
              </a:solidFill>
              <a:latin typeface="Open Sans 2" panose="020B0604020202020204" charset="0"/>
              <a:ea typeface="Open Sans 2" panose="020B0604020202020204" charset="0"/>
              <a:cs typeface="Open Sans 2" panose="020B0604020202020204" charset="0"/>
            </a:endParaRPr>
          </a:p>
        </p:txBody>
      </p:sp>
      <p:sp>
        <p:nvSpPr>
          <p:cNvPr id="2" name="TextBox 2">
            <a:extLst>
              <a:ext uri="{FF2B5EF4-FFF2-40B4-BE49-F238E27FC236}">
                <a16:creationId xmlns:a16="http://schemas.microsoft.com/office/drawing/2014/main" id="{80EE9D87-9A10-EC70-9DC1-FECFC55D0A8A}"/>
              </a:ext>
            </a:extLst>
          </p:cNvPr>
          <p:cNvSpPr txBox="1"/>
          <p:nvPr/>
        </p:nvSpPr>
        <p:spPr>
          <a:xfrm>
            <a:off x="1295401" y="1257300"/>
            <a:ext cx="15963900" cy="600036"/>
          </a:xfrm>
          <a:prstGeom prst="rect">
            <a:avLst/>
          </a:prstGeom>
        </p:spPr>
        <p:txBody>
          <a:bodyPr wrap="square" lIns="0" tIns="0" rIns="0" bIns="0" rtlCol="0" anchor="t">
            <a:spAutoFit/>
          </a:bodyPr>
          <a:lstStyle/>
          <a:p>
            <a:pPr>
              <a:lnSpc>
                <a:spcPts val="4992"/>
              </a:lnSpc>
            </a:pPr>
            <a:r>
              <a:rPr lang="en-US" sz="3600" spc="1060" dirty="0">
                <a:solidFill>
                  <a:srgbClr val="004AAD"/>
                </a:solidFill>
                <a:latin typeface="Open Sans 2" panose="020B0604020202020204" charset="0"/>
                <a:ea typeface="Open Sans 2" panose="020B0604020202020204" charset="0"/>
                <a:cs typeface="Open Sans 2" panose="020B0604020202020204" charset="0"/>
              </a:rPr>
              <a:t>3. TASAS DE REPETIDORES Y DE ABANDONO</a:t>
            </a:r>
          </a:p>
        </p:txBody>
      </p:sp>
      <p:sp>
        <p:nvSpPr>
          <p:cNvPr id="5" name="Marcador de número de diapositiva 4">
            <a:extLst>
              <a:ext uri="{FF2B5EF4-FFF2-40B4-BE49-F238E27FC236}">
                <a16:creationId xmlns:a16="http://schemas.microsoft.com/office/drawing/2014/main" id="{3F62F1D3-0057-02FD-0090-951CCC977A1B}"/>
              </a:ext>
            </a:extLst>
          </p:cNvPr>
          <p:cNvSpPr>
            <a:spLocks noGrp="1"/>
          </p:cNvSpPr>
          <p:nvPr>
            <p:ph type="sldNum" sz="quarter" idx="12"/>
          </p:nvPr>
        </p:nvSpPr>
        <p:spPr>
          <a:xfrm>
            <a:off x="14973300" y="9182100"/>
            <a:ext cx="2133600" cy="365125"/>
          </a:xfrm>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89020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7988" y="620713"/>
            <a:ext cx="17215007" cy="600036"/>
          </a:xfrm>
          <a:prstGeom prst="rect">
            <a:avLst/>
          </a:prstGeom>
        </p:spPr>
        <p:txBody>
          <a:bodyPr lIns="0" tIns="0" rIns="0" bIns="0" rtlCol="0" anchor="t">
            <a:spAutoFit/>
          </a:bodyPr>
          <a:lstStyle/>
          <a:p>
            <a:pPr>
              <a:lnSpc>
                <a:spcPts val="4992"/>
              </a:lnSpc>
            </a:pPr>
            <a:r>
              <a:rPr lang="en-US" sz="3600" spc="1060" dirty="0">
                <a:solidFill>
                  <a:srgbClr val="004AAD"/>
                </a:solidFill>
                <a:latin typeface="Open Sans 2" panose="020B0604020202020204" charset="0"/>
                <a:ea typeface="Open Sans 2" panose="020B0604020202020204" charset="0"/>
                <a:cs typeface="Open Sans 2" panose="020B0604020202020204" charset="0"/>
              </a:rPr>
              <a:t>TASA DE ALUMNADO REPETIDOR PAISES DE LA UE</a:t>
            </a:r>
          </a:p>
        </p:txBody>
      </p:sp>
      <p:sp>
        <p:nvSpPr>
          <p:cNvPr id="6" name="Freeform 6"/>
          <p:cNvSpPr/>
          <p:nvPr/>
        </p:nvSpPr>
        <p:spPr>
          <a:xfrm>
            <a:off x="6858000" y="1943100"/>
            <a:ext cx="10782506" cy="7086600"/>
          </a:xfrm>
          <a:custGeom>
            <a:avLst/>
            <a:gdLst/>
            <a:ahLst/>
            <a:cxnLst/>
            <a:rect l="l" t="t" r="r" b="b"/>
            <a:pathLst>
              <a:path w="12112580" h="7792582">
                <a:moveTo>
                  <a:pt x="0" y="0"/>
                </a:moveTo>
                <a:lnTo>
                  <a:pt x="12112580" y="0"/>
                </a:lnTo>
                <a:lnTo>
                  <a:pt x="12112580" y="7792582"/>
                </a:lnTo>
                <a:lnTo>
                  <a:pt x="0" y="7792582"/>
                </a:lnTo>
                <a:lnTo>
                  <a:pt x="0" y="0"/>
                </a:lnTo>
                <a:close/>
              </a:path>
            </a:pathLst>
          </a:custGeom>
          <a:blipFill>
            <a:blip r:embed="rId2"/>
            <a:stretch>
              <a:fillRect t="-2685" b="-2685"/>
            </a:stretch>
          </a:blipFill>
        </p:spPr>
        <p:txBody>
          <a:bodyPr/>
          <a:lstStyle/>
          <a:p>
            <a:endParaRPr lang="ca-ES"/>
          </a:p>
        </p:txBody>
      </p:sp>
      <p:sp>
        <p:nvSpPr>
          <p:cNvPr id="8" name="CuadroTexto 7">
            <a:extLst>
              <a:ext uri="{FF2B5EF4-FFF2-40B4-BE49-F238E27FC236}">
                <a16:creationId xmlns:a16="http://schemas.microsoft.com/office/drawing/2014/main" id="{8DB7108A-B424-21CE-30D6-EC3821E0E27F}"/>
              </a:ext>
            </a:extLst>
          </p:cNvPr>
          <p:cNvSpPr txBox="1"/>
          <p:nvPr/>
        </p:nvSpPr>
        <p:spPr>
          <a:xfrm>
            <a:off x="990600" y="1638300"/>
            <a:ext cx="5562600" cy="8343246"/>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Los datos del Ministerio de Educación y Formación Profesional sobre la tasa de estudiantes repetidores del curso 2022-2023 son muy significativos. En el gráfico se puede observar que España es el país con la tasa de abandono de estudios obligatorios de secundaria más alta, con un 8,6%, mientras que la media de la UE es del 2,2%.</a:t>
            </a: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El hecho de que la educación secundaria obligatoria tenga esta problemática es una de las causas del alto nivel de abandono de estudios a los 16 años.</a:t>
            </a:r>
            <a:endParaRPr lang="ca-ES" sz="2400" dirty="0">
              <a:latin typeface="Open Sans 2" panose="020B0604020202020204" charset="0"/>
              <a:ea typeface="Open Sans 2" panose="020B0604020202020204" charset="0"/>
              <a:cs typeface="Open Sans 2" panose="020B0604020202020204" charset="0"/>
            </a:endParaRPr>
          </a:p>
        </p:txBody>
      </p:sp>
      <p:sp>
        <p:nvSpPr>
          <p:cNvPr id="3" name="CuadroTexto 2">
            <a:extLst>
              <a:ext uri="{FF2B5EF4-FFF2-40B4-BE49-F238E27FC236}">
                <a16:creationId xmlns:a16="http://schemas.microsoft.com/office/drawing/2014/main" id="{8196E2B1-3459-F064-C015-94CD01013B92}"/>
              </a:ext>
            </a:extLst>
          </p:cNvPr>
          <p:cNvSpPr txBox="1"/>
          <p:nvPr/>
        </p:nvSpPr>
        <p:spPr>
          <a:xfrm>
            <a:off x="8763000" y="1564243"/>
            <a:ext cx="7467600" cy="338554"/>
          </a:xfrm>
          <a:prstGeom prst="rect">
            <a:avLst/>
          </a:prstGeom>
          <a:noFill/>
        </p:spPr>
        <p:txBody>
          <a:bodyPr wrap="square" rtlCol="0">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GRÁFICO 1. TASA ALUMNADO REPETIDOR POR NIVEL EDUCATIVO</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CuadroTexto 3">
            <a:extLst>
              <a:ext uri="{FF2B5EF4-FFF2-40B4-BE49-F238E27FC236}">
                <a16:creationId xmlns:a16="http://schemas.microsoft.com/office/drawing/2014/main" id="{BB974479-2B1F-8188-7725-6AA394CD7FFA}"/>
              </a:ext>
            </a:extLst>
          </p:cNvPr>
          <p:cNvSpPr txBox="1"/>
          <p:nvPr/>
        </p:nvSpPr>
        <p:spPr>
          <a:xfrm>
            <a:off x="8515453" y="9444274"/>
            <a:ext cx="7467600"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Ministerio</a:t>
            </a:r>
            <a:r>
              <a:rPr lang="ca-ES" sz="1200" dirty="0">
                <a:solidFill>
                  <a:srgbClr val="004AAD"/>
                </a:solidFill>
                <a:latin typeface="Open Sans 2" panose="020B0604020202020204" charset="0"/>
                <a:ea typeface="Open Sans 2" panose="020B0604020202020204" charset="0"/>
                <a:cs typeface="Open Sans 2" panose="020B0604020202020204" charset="0"/>
              </a:rPr>
              <a:t> de </a:t>
            </a:r>
            <a:r>
              <a:rPr lang="es-ES" sz="1200" dirty="0">
                <a:solidFill>
                  <a:srgbClr val="004AAD"/>
                </a:solidFill>
                <a:latin typeface="Open Sans 2" panose="020B0604020202020204" charset="0"/>
                <a:ea typeface="Open Sans 2" panose="020B0604020202020204" charset="0"/>
                <a:cs typeface="Open Sans 2" panose="020B0604020202020204" charset="0"/>
              </a:rPr>
              <a:t>Educación y Formación Profesional</a:t>
            </a:r>
          </a:p>
        </p:txBody>
      </p:sp>
      <p:sp>
        <p:nvSpPr>
          <p:cNvPr id="7" name="Marcador de número de diapositiva 6">
            <a:extLst>
              <a:ext uri="{FF2B5EF4-FFF2-40B4-BE49-F238E27FC236}">
                <a16:creationId xmlns:a16="http://schemas.microsoft.com/office/drawing/2014/main" id="{7A61B0D4-B3F6-03E2-7EE8-42B22A92AA52}"/>
              </a:ext>
            </a:extLst>
          </p:cNvPr>
          <p:cNvSpPr>
            <a:spLocks noGrp="1"/>
          </p:cNvSpPr>
          <p:nvPr>
            <p:ph type="sldNum" sz="quarter" idx="12"/>
          </p:nvPr>
        </p:nvSpPr>
        <p:spPr>
          <a:xfrm>
            <a:off x="15506906" y="9538710"/>
            <a:ext cx="2133600" cy="365125"/>
          </a:xfrm>
        </p:spPr>
        <p:txBody>
          <a:bodyPr/>
          <a:lstStyle/>
          <a:p>
            <a:fld id="{B6F15528-21DE-4FAA-801E-634DDDAF4B2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752600" y="800100"/>
            <a:ext cx="15849600" cy="525785"/>
          </a:xfrm>
          <a:prstGeom prst="rect">
            <a:avLst/>
          </a:prstGeom>
        </p:spPr>
        <p:txBody>
          <a:bodyPr wrap="square" lIns="0" tIns="0" rIns="0" bIns="0" rtlCol="0" anchor="t">
            <a:spAutoFit/>
          </a:bodyPr>
          <a:lstStyle/>
          <a:p>
            <a:pP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TASA DE ABANDONO DEMARCACIÓN DE GIRONA</a:t>
            </a:r>
          </a:p>
        </p:txBody>
      </p:sp>
      <p:sp>
        <p:nvSpPr>
          <p:cNvPr id="7" name="CuadroTexto 6">
            <a:extLst>
              <a:ext uri="{FF2B5EF4-FFF2-40B4-BE49-F238E27FC236}">
                <a16:creationId xmlns:a16="http://schemas.microsoft.com/office/drawing/2014/main" id="{3D4C544A-13CF-7048-9E84-8A8E90306826}"/>
              </a:ext>
            </a:extLst>
          </p:cNvPr>
          <p:cNvSpPr txBox="1"/>
          <p:nvPr/>
        </p:nvSpPr>
        <p:spPr>
          <a:xfrm>
            <a:off x="1676400" y="2781300"/>
            <a:ext cx="4800600" cy="5573257"/>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La tasa de abandono de estudios a los 16 años es muy alta en ciertas poblaciones de nuestra demarcación, según los datos del IDESCAT. </a:t>
            </a:r>
          </a:p>
          <a:p>
            <a:pPr algn="just">
              <a:lnSpc>
                <a:spcPct val="150000"/>
              </a:lnSpc>
            </a:pPr>
            <a:endParaRPr lang="es-ES" sz="24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En el gráfico se puede observar que las poblaciones donde la tasa es más alta son Salt, Figueres y Lloret de Mar.</a:t>
            </a:r>
          </a:p>
        </p:txBody>
      </p:sp>
      <p:graphicFrame>
        <p:nvGraphicFramePr>
          <p:cNvPr id="3" name="Gráfico 2">
            <a:extLst>
              <a:ext uri="{FF2B5EF4-FFF2-40B4-BE49-F238E27FC236}">
                <a16:creationId xmlns:a16="http://schemas.microsoft.com/office/drawing/2014/main" id="{1C910DAB-7BE5-BBEA-E05E-FA4FF94A057E}"/>
              </a:ext>
            </a:extLst>
          </p:cNvPr>
          <p:cNvGraphicFramePr>
            <a:graphicFrameLocks/>
          </p:cNvGraphicFramePr>
          <p:nvPr>
            <p:extLst>
              <p:ext uri="{D42A27DB-BD31-4B8C-83A1-F6EECF244321}">
                <p14:modId xmlns:p14="http://schemas.microsoft.com/office/powerpoint/2010/main" val="2319128470"/>
              </p:ext>
            </p:extLst>
          </p:nvPr>
        </p:nvGraphicFramePr>
        <p:xfrm>
          <a:off x="7924800" y="2324100"/>
          <a:ext cx="9372600" cy="69342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060E9955-DE91-86A0-D48B-39FA3D756CFF}"/>
              </a:ext>
            </a:extLst>
          </p:cNvPr>
          <p:cNvSpPr txBox="1"/>
          <p:nvPr/>
        </p:nvSpPr>
        <p:spPr>
          <a:xfrm>
            <a:off x="10287000" y="1899704"/>
            <a:ext cx="7467600" cy="338554"/>
          </a:xfrm>
          <a:prstGeom prst="rect">
            <a:avLst/>
          </a:prstGeom>
          <a:noFill/>
        </p:spPr>
        <p:txBody>
          <a:bodyPr wrap="square" rtlCol="0">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GRÁFICO 2. TASA DE ABANDONO A LOS 16 AÑOS</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CuadroTexto 7">
            <a:extLst>
              <a:ext uri="{FF2B5EF4-FFF2-40B4-BE49-F238E27FC236}">
                <a16:creationId xmlns:a16="http://schemas.microsoft.com/office/drawing/2014/main" id="{9E5CAC69-A684-8EBA-D1A4-BC09042D5C53}"/>
              </a:ext>
            </a:extLst>
          </p:cNvPr>
          <p:cNvSpPr txBox="1"/>
          <p:nvPr/>
        </p:nvSpPr>
        <p:spPr>
          <a:xfrm>
            <a:off x="11049000" y="9410700"/>
            <a:ext cx="7467600"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a:solidFill>
                  <a:srgbClr val="004AAD"/>
                </a:solidFill>
                <a:latin typeface="Open Sans 2" panose="020B0604020202020204" charset="0"/>
                <a:ea typeface="Open Sans 2" panose="020B0604020202020204" charset="0"/>
                <a:cs typeface="Open Sans 2" panose="020B0604020202020204" charset="0"/>
              </a:rPr>
              <a:t>IDESCAT</a:t>
            </a:r>
          </a:p>
        </p:txBody>
      </p:sp>
      <p:sp>
        <p:nvSpPr>
          <p:cNvPr id="5" name="Marcador de número de diapositiva 4">
            <a:extLst>
              <a:ext uri="{FF2B5EF4-FFF2-40B4-BE49-F238E27FC236}">
                <a16:creationId xmlns:a16="http://schemas.microsoft.com/office/drawing/2014/main" id="{42894540-36F3-997E-8E17-BA5A49A834C2}"/>
              </a:ext>
            </a:extLst>
          </p:cNvPr>
          <p:cNvSpPr>
            <a:spLocks noGrp="1"/>
          </p:cNvSpPr>
          <p:nvPr>
            <p:ph type="sldNum" sz="quarter" idx="12"/>
          </p:nvPr>
        </p:nvSpPr>
        <p:spPr>
          <a:xfrm>
            <a:off x="15163800" y="9657536"/>
            <a:ext cx="2133600" cy="365125"/>
          </a:xfrm>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844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BDD740-2118-25F6-126A-74C93EF7932D}"/>
              </a:ext>
            </a:extLst>
          </p:cNvPr>
          <p:cNvSpPr txBox="1"/>
          <p:nvPr/>
        </p:nvSpPr>
        <p:spPr>
          <a:xfrm>
            <a:off x="1905000" y="2933700"/>
            <a:ext cx="14478000" cy="5019259"/>
          </a:xfrm>
          <a:prstGeom prst="rect">
            <a:avLst/>
          </a:prstGeom>
          <a:noFill/>
        </p:spPr>
        <p:txBody>
          <a:bodyPr wrap="square">
            <a:spAutoFit/>
          </a:bodyPr>
          <a:lstStyle/>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Los ciclos de formación profesional de grado medio (FPGM) son estudios voluntarios y profesionalizadores que pertenecen a la educación secundaria postobligatoria. El objetivo es adquirir las competencias técnicas necesarias para el desarrollo de una profesión.</a:t>
            </a:r>
          </a:p>
          <a:p>
            <a:pPr algn="just">
              <a:lnSpc>
                <a:spcPct val="150000"/>
              </a:lnSpc>
            </a:pPr>
            <a:endParaRPr lang="es-ES" sz="2400" b="0" i="0" dirty="0">
              <a:effectLst/>
              <a:latin typeface="Open Sans 2" panose="020B0604020202020204" charset="0"/>
              <a:ea typeface="Open Sans 2" panose="020B0604020202020204" charset="0"/>
              <a:cs typeface="Open Sans 2" panose="020B0604020202020204" charset="0"/>
            </a:endParaRPr>
          </a:p>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La oferta de estudios de ciclo formativo de grado medio del sistema del FPCAT se agrupa en familias profesionales.</a:t>
            </a:r>
          </a:p>
          <a:p>
            <a:pPr algn="just">
              <a:lnSpc>
                <a:spcPct val="150000"/>
              </a:lnSpc>
            </a:pPr>
            <a:endParaRPr lang="es-ES" sz="2400" b="0" i="0" dirty="0">
              <a:effectLst/>
              <a:latin typeface="Open Sans 2" panose="020B0604020202020204" charset="0"/>
              <a:ea typeface="Open Sans 2" panose="020B0604020202020204" charset="0"/>
              <a:cs typeface="Open Sans 2" panose="020B0604020202020204" charset="0"/>
            </a:endParaRPr>
          </a:p>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De las 26 familias profesionales que agrupan los enseñamientos de Formación Profesional, en Catalunya existe oferta formativa de ciclos de FP de grado medio en 24 familias.</a:t>
            </a:r>
          </a:p>
        </p:txBody>
      </p:sp>
      <p:sp>
        <p:nvSpPr>
          <p:cNvPr id="4" name="TextBox 6">
            <a:extLst>
              <a:ext uri="{FF2B5EF4-FFF2-40B4-BE49-F238E27FC236}">
                <a16:creationId xmlns:a16="http://schemas.microsoft.com/office/drawing/2014/main" id="{B1F4F9A0-019A-AC87-789D-10BC6DF24753}"/>
              </a:ext>
            </a:extLst>
          </p:cNvPr>
          <p:cNvSpPr txBox="1"/>
          <p:nvPr/>
        </p:nvSpPr>
        <p:spPr>
          <a:xfrm>
            <a:off x="1828800" y="1028700"/>
            <a:ext cx="15849600" cy="1051570"/>
          </a:xfrm>
          <a:prstGeom prst="rect">
            <a:avLst/>
          </a:prstGeom>
        </p:spPr>
        <p:txBody>
          <a:bodyPr wrap="square" lIns="0" tIns="0" rIns="0" bIns="0" rtlCol="0" anchor="t">
            <a:spAutoFit/>
          </a:bodyPr>
          <a:lstStyle/>
          <a:p>
            <a:pP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4. </a:t>
            </a:r>
            <a:r>
              <a:rPr lang="es-ES" sz="3600" spc="870" dirty="0">
                <a:solidFill>
                  <a:srgbClr val="004AAD"/>
                </a:solidFill>
                <a:latin typeface="Open Sans 2" panose="020B0604020202020204" charset="0"/>
                <a:ea typeface="Open Sans 2" panose="020B0604020202020204" charset="0"/>
                <a:cs typeface="Open Sans 2" panose="020B0604020202020204" charset="0"/>
              </a:rPr>
              <a:t>ANÁLISIS DE LA SITUACIÓN ACTUAL DE LA FORMACIÓN PROFESIONAL DE GRADO MEDIO</a:t>
            </a:r>
          </a:p>
        </p:txBody>
      </p:sp>
      <p:sp>
        <p:nvSpPr>
          <p:cNvPr id="5" name="Marcador de número de diapositiva 4">
            <a:extLst>
              <a:ext uri="{FF2B5EF4-FFF2-40B4-BE49-F238E27FC236}">
                <a16:creationId xmlns:a16="http://schemas.microsoft.com/office/drawing/2014/main" id="{32F1F4D9-19A0-6487-DA26-6FB179BFEC51}"/>
              </a:ext>
            </a:extLst>
          </p:cNvPr>
          <p:cNvSpPr>
            <a:spLocks noGrp="1"/>
          </p:cNvSpPr>
          <p:nvPr>
            <p:ph type="sldNum" sz="quarter" idx="12"/>
          </p:nvPr>
        </p:nvSpPr>
        <p:spPr>
          <a:xfrm>
            <a:off x="14935200" y="9286875"/>
            <a:ext cx="2133600" cy="365125"/>
          </a:xfrm>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07872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6AF8539-F0B6-88C3-8BDA-92D74C38B6B8}"/>
              </a:ext>
            </a:extLst>
          </p:cNvPr>
          <p:cNvGraphicFramePr>
            <a:graphicFrameLocks noGrp="1"/>
          </p:cNvGraphicFramePr>
          <p:nvPr>
            <p:extLst>
              <p:ext uri="{D42A27DB-BD31-4B8C-83A1-F6EECF244321}">
                <p14:modId xmlns:p14="http://schemas.microsoft.com/office/powerpoint/2010/main" val="2407094675"/>
              </p:ext>
            </p:extLst>
          </p:nvPr>
        </p:nvGraphicFramePr>
        <p:xfrm>
          <a:off x="8534400" y="417340"/>
          <a:ext cx="9154619" cy="9452319"/>
        </p:xfrm>
        <a:graphic>
          <a:graphicData uri="http://schemas.openxmlformats.org/drawingml/2006/table">
            <a:tbl>
              <a:tblPr/>
              <a:tblGrid>
                <a:gridCol w="5081897">
                  <a:extLst>
                    <a:ext uri="{9D8B030D-6E8A-4147-A177-3AD203B41FA5}">
                      <a16:colId xmlns:a16="http://schemas.microsoft.com/office/drawing/2014/main" val="3826158411"/>
                    </a:ext>
                  </a:extLst>
                </a:gridCol>
                <a:gridCol w="2099996">
                  <a:extLst>
                    <a:ext uri="{9D8B030D-6E8A-4147-A177-3AD203B41FA5}">
                      <a16:colId xmlns:a16="http://schemas.microsoft.com/office/drawing/2014/main" val="2449059199"/>
                    </a:ext>
                  </a:extLst>
                </a:gridCol>
                <a:gridCol w="1972726">
                  <a:extLst>
                    <a:ext uri="{9D8B030D-6E8A-4147-A177-3AD203B41FA5}">
                      <a16:colId xmlns:a16="http://schemas.microsoft.com/office/drawing/2014/main" val="3443808115"/>
                    </a:ext>
                  </a:extLst>
                </a:gridCol>
              </a:tblGrid>
              <a:tr h="612454">
                <a:tc>
                  <a:txBody>
                    <a:bodyPr/>
                    <a:lstStyle/>
                    <a:p>
                      <a:pPr algn="l" fontAlgn="b"/>
                      <a:endParaRPr lang="ca-ES"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fontAlgn="b"/>
                      <a:r>
                        <a:rPr lang="ca-ES"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FAMILIAS PROFESIONALES</a:t>
                      </a:r>
                    </a:p>
                  </a:txBody>
                  <a:tcPr marL="3068" marR="3068" marT="30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CENTROS</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DUAL</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80851831"/>
                  </a:ext>
                </a:extLst>
              </a:tr>
              <a:tr h="441230">
                <a:tc>
                  <a:txBody>
                    <a:bodyPr/>
                    <a:lstStyle/>
                    <a:p>
                      <a:pPr algn="l"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Actividades físicas y deportivas</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2870069"/>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Administración y gestión</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3264529"/>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Agraria</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3328315"/>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Artes gráficas</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0129817"/>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Comercio y </a:t>
                      </a:r>
                      <a:r>
                        <a:rPr lang="es-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márketing</a:t>
                      </a:r>
                      <a:endPar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781375"/>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Edificación y obra civil</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6281072"/>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Electricidad y electrónica</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40958"/>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Fabricación mecánica</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1780677"/>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Madera, mueble y corcho</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409738"/>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Hostelería y turismo</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39633229"/>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Imagen personal</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2877562"/>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Imagen y sonido</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4763908"/>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Industrias alimentarias</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4127388"/>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Informática y comunicación</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9277456"/>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Instalaciones y mantenimiento</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974114"/>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Química</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4066242"/>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Sanidad</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4382305"/>
                  </a:ext>
                </a:extLst>
              </a:tr>
              <a:tr h="415335">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Servicios socioculturales y a la comunidad</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21315"/>
                  </a:ext>
                </a:extLst>
              </a:tr>
              <a:tr h="44123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Textil, confección y piel</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291264"/>
                  </a:ext>
                </a:extLst>
              </a:tr>
              <a:tr h="482176">
                <a:tc>
                  <a:txBody>
                    <a:bodyPr/>
                    <a:lstStyle/>
                    <a:p>
                      <a:pPr algn="l" fontAlgn="b"/>
                      <a:r>
                        <a:rPr lang="fr-F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Transportes y </a:t>
                      </a:r>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mantenimiento</a:t>
                      </a:r>
                      <a:r>
                        <a:rPr lang="ca-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s-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vehiculos</a:t>
                      </a:r>
                      <a:endPar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937952"/>
                  </a:ext>
                </a:extLst>
              </a:tr>
            </a:tbl>
          </a:graphicData>
        </a:graphic>
      </p:graphicFrame>
      <p:sp>
        <p:nvSpPr>
          <p:cNvPr id="6" name="CuadroTexto 5">
            <a:extLst>
              <a:ext uri="{FF2B5EF4-FFF2-40B4-BE49-F238E27FC236}">
                <a16:creationId xmlns:a16="http://schemas.microsoft.com/office/drawing/2014/main" id="{3BB0064D-EE37-2F94-269D-2D02E57F7CE5}"/>
              </a:ext>
            </a:extLst>
          </p:cNvPr>
          <p:cNvSpPr txBox="1"/>
          <p:nvPr/>
        </p:nvSpPr>
        <p:spPr>
          <a:xfrm>
            <a:off x="1409700" y="2857500"/>
            <a:ext cx="5715000" cy="6681253"/>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La oferta de formación profesional de grado medio presencial en la demarcación de Girona se detalla en el siguiente cuadro. </a:t>
            </a: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En total, se ofrecen 139 ciclos, de los cuales 74 son duales. </a:t>
            </a: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 importante destacar que en lo que respecta a la familia profesional de Hostelería y Turismo, la oferta es de 9 ciclos en diferentes centros de la demarcación, 7 de los cuales son con formación dual.</a:t>
            </a:r>
          </a:p>
        </p:txBody>
      </p:sp>
      <p:sp>
        <p:nvSpPr>
          <p:cNvPr id="7" name="CuadroTexto 6">
            <a:extLst>
              <a:ext uri="{FF2B5EF4-FFF2-40B4-BE49-F238E27FC236}">
                <a16:creationId xmlns:a16="http://schemas.microsoft.com/office/drawing/2014/main" id="{4A1A4A62-5A13-CE26-1308-BFA50E060473}"/>
              </a:ext>
            </a:extLst>
          </p:cNvPr>
          <p:cNvSpPr txBox="1"/>
          <p:nvPr/>
        </p:nvSpPr>
        <p:spPr>
          <a:xfrm>
            <a:off x="1409700" y="1414005"/>
            <a:ext cx="6324600" cy="1200329"/>
          </a:xfrm>
          <a:prstGeom prst="rect">
            <a:avLst/>
          </a:prstGeom>
          <a:noFill/>
        </p:spPr>
        <p:txBody>
          <a:bodyPr wrap="square" rtlCol="0">
            <a:spAutoFit/>
          </a:bodyPr>
          <a:lstStyle/>
          <a:p>
            <a:r>
              <a:rPr lang="es-ES" sz="3600" dirty="0">
                <a:solidFill>
                  <a:srgbClr val="004AAD"/>
                </a:solidFill>
                <a:latin typeface="Open Sans 2" panose="020B0604020202020204" charset="0"/>
                <a:ea typeface="Open Sans 2" panose="020B0604020202020204" charset="0"/>
                <a:cs typeface="Open Sans 2" panose="020B0604020202020204" charset="0"/>
              </a:rPr>
              <a:t>FORMACIÓN PROFESIONAL GRADO MEDIO  (FPGM)</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2" name="CuadroTexto 1">
            <a:extLst>
              <a:ext uri="{FF2B5EF4-FFF2-40B4-BE49-F238E27FC236}">
                <a16:creationId xmlns:a16="http://schemas.microsoft.com/office/drawing/2014/main" id="{9F763DE7-1251-FDA4-5569-9FA088690FF0}"/>
              </a:ext>
            </a:extLst>
          </p:cNvPr>
          <p:cNvSpPr txBox="1"/>
          <p:nvPr/>
        </p:nvSpPr>
        <p:spPr>
          <a:xfrm>
            <a:off x="3429000" y="9532643"/>
            <a:ext cx="5105400"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a:solidFill>
                  <a:srgbClr val="004AAD"/>
                </a:solidFill>
                <a:latin typeface="Open Sans 2" panose="020B0604020202020204" charset="0"/>
                <a:ea typeface="Open Sans 2" panose="020B0604020202020204" charset="0"/>
                <a:cs typeface="Open Sans 2" panose="020B0604020202020204" charset="0"/>
              </a:rPr>
              <a:t>Elaboració</a:t>
            </a:r>
            <a:r>
              <a:rPr lang="es-ES" sz="1200" dirty="0">
                <a:solidFill>
                  <a:srgbClr val="004AAD"/>
                </a:solidFill>
                <a:latin typeface="Open Sans 2" panose="020B0604020202020204" charset="0"/>
                <a:ea typeface="Open Sans 2" panose="020B0604020202020204" charset="0"/>
                <a:cs typeface="Open Sans 2" panose="020B0604020202020204" charset="0"/>
              </a:rPr>
              <a:t>n propia a partir de los datos </a:t>
            </a:r>
            <a:r>
              <a:rPr lang="ca-ES" sz="1200" dirty="0">
                <a:solidFill>
                  <a:srgbClr val="004AAD"/>
                </a:solidFill>
                <a:latin typeface="Open Sans 2" panose="020B0604020202020204" charset="0"/>
                <a:ea typeface="Open Sans 2" panose="020B0604020202020204" charset="0"/>
                <a:cs typeface="Open Sans 2" panose="020B0604020202020204" charset="0"/>
              </a:rPr>
              <a:t>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3" name="CuadroTexto 2">
            <a:extLst>
              <a:ext uri="{FF2B5EF4-FFF2-40B4-BE49-F238E27FC236}">
                <a16:creationId xmlns:a16="http://schemas.microsoft.com/office/drawing/2014/main" id="{B9C52723-DB39-34F9-A6D0-5216165FB107}"/>
              </a:ext>
            </a:extLst>
          </p:cNvPr>
          <p:cNvSpPr txBox="1"/>
          <p:nvPr/>
        </p:nvSpPr>
        <p:spPr>
          <a:xfrm>
            <a:off x="3200400" y="589119"/>
            <a:ext cx="5105400" cy="338554"/>
          </a:xfrm>
          <a:prstGeom prst="rect">
            <a:avLst/>
          </a:prstGeom>
          <a:noFill/>
        </p:spPr>
        <p:txBody>
          <a:bodyPr wrap="square" rtlCol="0">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1. FAMILIAS PROFESIONALES GRADO MEDIO</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Marcador de número de diapositiva 7">
            <a:extLst>
              <a:ext uri="{FF2B5EF4-FFF2-40B4-BE49-F238E27FC236}">
                <a16:creationId xmlns:a16="http://schemas.microsoft.com/office/drawing/2014/main" id="{D1515190-2F0A-B29D-D763-EF1097EB4A74}"/>
              </a:ext>
            </a:extLst>
          </p:cNvPr>
          <p:cNvSpPr>
            <a:spLocks noGrp="1"/>
          </p:cNvSpPr>
          <p:nvPr>
            <p:ph type="sldNum" sz="quarter" idx="12"/>
          </p:nvPr>
        </p:nvSpPr>
        <p:spPr>
          <a:xfrm>
            <a:off x="15555419" y="9819167"/>
            <a:ext cx="2133600" cy="365125"/>
          </a:xfrm>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BDD740-2118-25F6-126A-74C93EF7932D}"/>
              </a:ext>
            </a:extLst>
          </p:cNvPr>
          <p:cNvSpPr txBox="1"/>
          <p:nvPr/>
        </p:nvSpPr>
        <p:spPr>
          <a:xfrm>
            <a:off x="1828800" y="2628900"/>
            <a:ext cx="14401800" cy="5573257"/>
          </a:xfrm>
          <a:prstGeom prst="rect">
            <a:avLst/>
          </a:prstGeom>
          <a:noFill/>
        </p:spPr>
        <p:txBody>
          <a:bodyPr wrap="square">
            <a:spAutoFit/>
          </a:bodyPr>
          <a:lstStyle/>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Los ciclos de formación profesional de grado superior (FPGS) son estudios voluntarios y profesionalizadores que forman parte de la educación superior. El objetivo es preparar a los estudiantes para la actividad cualificada en un campo profesional.</a:t>
            </a:r>
          </a:p>
          <a:p>
            <a:pPr algn="just">
              <a:lnSpc>
                <a:spcPct val="150000"/>
              </a:lnSpc>
            </a:pPr>
            <a:endParaRPr lang="es-ES" sz="2400" b="0" i="0" dirty="0">
              <a:effectLst/>
              <a:latin typeface="Open Sans 2" panose="020B0604020202020204" charset="0"/>
              <a:ea typeface="Open Sans 2" panose="020B0604020202020204" charset="0"/>
              <a:cs typeface="Open Sans 2" panose="020B0604020202020204" charset="0"/>
            </a:endParaRPr>
          </a:p>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La titulación obtenida al finalizar un ciclo formativo de grado superior es la de técnico o técnica superior del perfil profesional correspondiente, lo que permite el acceso a estudios universitarios.</a:t>
            </a:r>
          </a:p>
          <a:p>
            <a:pPr algn="just">
              <a:lnSpc>
                <a:spcPct val="150000"/>
              </a:lnSpc>
            </a:pPr>
            <a:endParaRPr lang="es-ES" sz="2400" b="0" i="0" dirty="0">
              <a:effectLst/>
              <a:latin typeface="Open Sans 2" panose="020B0604020202020204" charset="0"/>
              <a:ea typeface="Open Sans 2" panose="020B0604020202020204" charset="0"/>
              <a:cs typeface="Open Sans 2" panose="020B0604020202020204" charset="0"/>
            </a:endParaRPr>
          </a:p>
          <a:p>
            <a:pPr algn="just">
              <a:lnSpc>
                <a:spcPct val="150000"/>
              </a:lnSpc>
            </a:pPr>
            <a:r>
              <a:rPr lang="es-ES" sz="2400" b="0" i="0" dirty="0">
                <a:effectLst/>
                <a:latin typeface="Open Sans 2" panose="020B0604020202020204" charset="0"/>
                <a:ea typeface="Open Sans 2" panose="020B0604020202020204" charset="0"/>
                <a:cs typeface="Open Sans 2" panose="020B0604020202020204" charset="0"/>
              </a:rPr>
              <a:t>La oferta de estudios de ciclo formativo de grado superior del sistema del FPCAT se agrupa en familias profesionales. De las 26 familias profesionales que agrupan la Formación Profesional, en Cataluña existe oferta formativa de ciclos de FP de grado superior en 23 familias.</a:t>
            </a:r>
          </a:p>
        </p:txBody>
      </p:sp>
      <p:sp>
        <p:nvSpPr>
          <p:cNvPr id="4" name="TextBox 6">
            <a:extLst>
              <a:ext uri="{FF2B5EF4-FFF2-40B4-BE49-F238E27FC236}">
                <a16:creationId xmlns:a16="http://schemas.microsoft.com/office/drawing/2014/main" id="{B1F4F9A0-019A-AC87-789D-10BC6DF24753}"/>
              </a:ext>
            </a:extLst>
          </p:cNvPr>
          <p:cNvSpPr txBox="1"/>
          <p:nvPr/>
        </p:nvSpPr>
        <p:spPr>
          <a:xfrm>
            <a:off x="1828800" y="1028700"/>
            <a:ext cx="15849600" cy="1051570"/>
          </a:xfrm>
          <a:prstGeom prst="rect">
            <a:avLst/>
          </a:prstGeom>
        </p:spPr>
        <p:txBody>
          <a:bodyPr wrap="square" lIns="0" tIns="0" rIns="0" bIns="0" rtlCol="0" anchor="t">
            <a:spAutoFit/>
          </a:bodyPr>
          <a:lstStyle/>
          <a:p>
            <a:pP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5. ANÁLISIS DE LA SITUACIÓN ACTUAL DE LA FORMACIÓN PROFESIONAL DE GRADO SUPERIOR</a:t>
            </a:r>
          </a:p>
        </p:txBody>
      </p:sp>
      <p:sp>
        <p:nvSpPr>
          <p:cNvPr id="5" name="Marcador de número de diapositiva 4">
            <a:extLst>
              <a:ext uri="{FF2B5EF4-FFF2-40B4-BE49-F238E27FC236}">
                <a16:creationId xmlns:a16="http://schemas.microsoft.com/office/drawing/2014/main" id="{79BD0105-1649-F6C4-E313-5D38CAB24E96}"/>
              </a:ext>
            </a:extLst>
          </p:cNvPr>
          <p:cNvSpPr>
            <a:spLocks noGrp="1"/>
          </p:cNvSpPr>
          <p:nvPr>
            <p:ph type="sldNum" sz="quarter" idx="12"/>
          </p:nvPr>
        </p:nvSpPr>
        <p:spPr>
          <a:xfrm>
            <a:off x="15087600" y="9563100"/>
            <a:ext cx="2133600" cy="365125"/>
          </a:xfrm>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43753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E8C07625-69C9-1AD1-3B2F-1E21F3A30220}"/>
              </a:ext>
            </a:extLst>
          </p:cNvPr>
          <p:cNvGraphicFramePr>
            <a:graphicFrameLocks noGrp="1"/>
          </p:cNvGraphicFramePr>
          <p:nvPr>
            <p:extLst>
              <p:ext uri="{D42A27DB-BD31-4B8C-83A1-F6EECF244321}">
                <p14:modId xmlns:p14="http://schemas.microsoft.com/office/powerpoint/2010/main" val="2044392268"/>
              </p:ext>
            </p:extLst>
          </p:nvPr>
        </p:nvGraphicFramePr>
        <p:xfrm>
          <a:off x="7924800" y="495300"/>
          <a:ext cx="10020302" cy="9425270"/>
        </p:xfrm>
        <a:graphic>
          <a:graphicData uri="http://schemas.openxmlformats.org/drawingml/2006/table">
            <a:tbl>
              <a:tblPr/>
              <a:tblGrid>
                <a:gridCol w="5943600">
                  <a:extLst>
                    <a:ext uri="{9D8B030D-6E8A-4147-A177-3AD203B41FA5}">
                      <a16:colId xmlns:a16="http://schemas.microsoft.com/office/drawing/2014/main" val="2620508614"/>
                    </a:ext>
                  </a:extLst>
                </a:gridCol>
                <a:gridCol w="2133600">
                  <a:extLst>
                    <a:ext uri="{9D8B030D-6E8A-4147-A177-3AD203B41FA5}">
                      <a16:colId xmlns:a16="http://schemas.microsoft.com/office/drawing/2014/main" val="662281257"/>
                    </a:ext>
                  </a:extLst>
                </a:gridCol>
                <a:gridCol w="1943102">
                  <a:extLst>
                    <a:ext uri="{9D8B030D-6E8A-4147-A177-3AD203B41FA5}">
                      <a16:colId xmlns:a16="http://schemas.microsoft.com/office/drawing/2014/main" val="3347620671"/>
                    </a:ext>
                  </a:extLst>
                </a:gridCol>
              </a:tblGrid>
              <a:tr h="725371">
                <a:tc>
                  <a:txBody>
                    <a:bodyPr/>
                    <a:lstStyle/>
                    <a:p>
                      <a:pPr algn="l" fontAlgn="b"/>
                      <a:endParaRPr lang="ca-ES" sz="2400" b="1" i="0" u="none" strike="noStrike" dirty="0">
                        <a:solidFill>
                          <a:srgbClr val="000000"/>
                        </a:solidFill>
                        <a:effectLst/>
                        <a:latin typeface="Abadi" panose="020B0604020104020204" pitchFamily="34" charset="0"/>
                      </a:endParaRPr>
                    </a:p>
                    <a:p>
                      <a:pPr algn="l" fontAlgn="b"/>
                      <a:r>
                        <a:rPr lang="ca-ES" sz="2400" b="1" i="0" u="none" strike="noStrike" dirty="0">
                          <a:solidFill>
                            <a:srgbClr val="000000"/>
                          </a:solidFill>
                          <a:effectLst/>
                          <a:latin typeface="Abadi" panose="020B0604020104020204" pitchFamily="34" charset="0"/>
                        </a:rPr>
                        <a:t>  FAMILIAS PROFESIONAELS</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400" b="1" i="0" u="none" strike="noStrike" dirty="0">
                          <a:solidFill>
                            <a:srgbClr val="000000"/>
                          </a:solidFill>
                          <a:effectLst/>
                          <a:latin typeface="Abadi" panose="020B0604020104020204" pitchFamily="34" charset="0"/>
                        </a:rPr>
                        <a:t>CENTROS</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ca-ES" sz="2400" b="1" i="0" u="none" strike="noStrike" dirty="0">
                          <a:solidFill>
                            <a:srgbClr val="000000"/>
                          </a:solidFill>
                          <a:effectLst/>
                          <a:latin typeface="Abadi" panose="020B0604020104020204" pitchFamily="34" charset="0"/>
                        </a:rPr>
                        <a:t>DUAL</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36153175"/>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Actividades físicas y deportivas</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9</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6</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339533"/>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Administración y gestión</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13</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6927342"/>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Agraria</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3</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963518"/>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Comercio y </a:t>
                      </a:r>
                      <a:r>
                        <a:rPr lang="es-ES" sz="2400" b="0" i="0" u="none" strike="noStrike" noProof="0" dirty="0" err="1">
                          <a:solidFill>
                            <a:srgbClr val="000000"/>
                          </a:solidFill>
                          <a:effectLst/>
                          <a:latin typeface="Abadi" panose="020B0604020104020204" pitchFamily="34" charset="0"/>
                        </a:rPr>
                        <a:t>márketing</a:t>
                      </a:r>
                      <a:endParaRPr lang="es-ES" sz="2400" b="0" i="0" u="none" strike="noStrike" noProof="0"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1</a:t>
                      </a:r>
                      <a:r>
                        <a:rPr lang="ca-ES" sz="2400" b="0" i="0" u="none" strike="noStrike" dirty="0">
                          <a:solidFill>
                            <a:srgbClr val="000000"/>
                          </a:solidFill>
                          <a:effectLst/>
                          <a:latin typeface="Abadi" panose="020B0604020104020204" pitchFamily="34" charset="0"/>
                        </a:rPr>
                        <a:t>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4</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584315"/>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Edificación y obra civil</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7372699"/>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Electricidad y electrónica</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8</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8</a:t>
                      </a:r>
                      <a:endParaRPr lang="ca-ES" sz="2400" b="0" i="0" u="none" strike="noStrike" dirty="0">
                        <a:solidFill>
                          <a:srgbClr val="000000"/>
                        </a:solidFill>
                        <a:effectLst/>
                        <a:latin typeface="Abadi" panose="020B060402010402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043489"/>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Energía y agua</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2</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 -</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682816"/>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Fabricación mecánica</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5</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5</a:t>
                      </a:r>
                      <a:endParaRPr lang="ca-ES" sz="2400" b="0" i="0" u="none" strike="noStrike" dirty="0">
                        <a:solidFill>
                          <a:srgbClr val="000000"/>
                        </a:solidFill>
                        <a:effectLst/>
                        <a:latin typeface="Abadi" panose="020B060402010402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959712"/>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Madera, mueble y corcho</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876477"/>
                  </a:ext>
                </a:extLst>
              </a:tr>
              <a:tr h="413842">
                <a:tc>
                  <a:txBody>
                    <a:bodyPr/>
                    <a:lstStyle/>
                    <a:p>
                      <a:pPr algn="l" fontAlgn="b"/>
                      <a:r>
                        <a:rPr lang="ca-ES" sz="2400" b="0" i="0" u="none" strike="noStrike" dirty="0">
                          <a:solidFill>
                            <a:srgbClr val="000000"/>
                          </a:solidFill>
                          <a:effectLst/>
                          <a:latin typeface="Abadi" panose="020B0604020104020204" pitchFamily="34" charset="0"/>
                        </a:rPr>
                        <a:t>  </a:t>
                      </a:r>
                      <a:r>
                        <a:rPr lang="ca-ES" sz="2400" b="0" i="0" u="none" strike="noStrike" dirty="0" err="1">
                          <a:solidFill>
                            <a:srgbClr val="000000"/>
                          </a:solidFill>
                          <a:effectLst/>
                          <a:latin typeface="Abadi" panose="020B0604020104020204" pitchFamily="34" charset="0"/>
                        </a:rPr>
                        <a:t>Hostelería</a:t>
                      </a:r>
                      <a:r>
                        <a:rPr lang="ca-ES" sz="2400" b="0" i="0" u="none" strike="noStrike" dirty="0">
                          <a:solidFill>
                            <a:srgbClr val="000000"/>
                          </a:solidFill>
                          <a:effectLst/>
                          <a:latin typeface="Abadi" panose="020B0604020104020204" pitchFamily="34" charset="0"/>
                        </a:rPr>
                        <a:t> y </a:t>
                      </a:r>
                      <a:r>
                        <a:rPr lang="ca-ES" sz="2400" b="0" i="0" u="none" strike="noStrike" dirty="0" err="1">
                          <a:solidFill>
                            <a:srgbClr val="000000"/>
                          </a:solidFill>
                          <a:effectLst/>
                          <a:latin typeface="Abadi" panose="020B0604020104020204" pitchFamily="34" charset="0"/>
                        </a:rPr>
                        <a:t>turismo</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400" b="0" i="0" u="none" strike="noStrike" dirty="0">
                          <a:solidFill>
                            <a:srgbClr val="000000"/>
                          </a:solidFill>
                          <a:effectLst/>
                          <a:latin typeface="Abadi" panose="020B0604020104020204" pitchFamily="34" charset="0"/>
                        </a:rPr>
                        <a:t>11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ca-ES" sz="2400" b="0" i="0" u="none" strike="noStrike" dirty="0">
                          <a:solidFill>
                            <a:srgbClr val="000000"/>
                          </a:solidFill>
                          <a:effectLst/>
                          <a:latin typeface="Abadi" panose="020B0604020104020204" pitchFamily="34" charset="0"/>
                        </a:rPr>
                        <a:t>7</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27093484"/>
                  </a:ext>
                </a:extLst>
              </a:tr>
              <a:tr h="413842">
                <a:tc>
                  <a:txBody>
                    <a:bodyPr/>
                    <a:lstStyle/>
                    <a:p>
                      <a:pPr algn="l" fontAlgn="b"/>
                      <a:r>
                        <a:rPr lang="ca-ES" sz="2400" b="0" i="0" u="none" strike="noStrike" dirty="0">
                          <a:solidFill>
                            <a:srgbClr val="000000"/>
                          </a:solidFill>
                          <a:effectLst/>
                          <a:latin typeface="Abadi" panose="020B0604020104020204" pitchFamily="34" charset="0"/>
                        </a:rPr>
                        <a:t>  </a:t>
                      </a:r>
                      <a:r>
                        <a:rPr lang="es-ES" sz="2400" b="0" i="0" u="none" strike="noStrike" noProof="0" dirty="0">
                          <a:solidFill>
                            <a:srgbClr val="000000"/>
                          </a:solidFill>
                          <a:effectLst/>
                          <a:latin typeface="Abadi" panose="020B0604020104020204" pitchFamily="34" charset="0"/>
                        </a:rPr>
                        <a:t>Imagen personal</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2</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02090"/>
                  </a:ext>
                </a:extLst>
              </a:tr>
              <a:tr h="413842">
                <a:tc>
                  <a:txBody>
                    <a:bodyPr/>
                    <a:lstStyle/>
                    <a:p>
                      <a:pPr algn="l" fontAlgn="b"/>
                      <a:r>
                        <a:rPr lang="es-ES" sz="2400" b="0" i="0" u="none" strike="noStrike" dirty="0">
                          <a:solidFill>
                            <a:srgbClr val="000000"/>
                          </a:solidFill>
                          <a:effectLst/>
                          <a:latin typeface="Abadi" panose="020B0604020104020204" pitchFamily="34" charset="0"/>
                        </a:rPr>
                        <a:t>  </a:t>
                      </a:r>
                      <a:r>
                        <a:rPr lang="es-ES" sz="2400" b="0" i="0" u="none" strike="noStrike" noProof="0" dirty="0">
                          <a:solidFill>
                            <a:srgbClr val="000000"/>
                          </a:solidFill>
                          <a:effectLst/>
                          <a:latin typeface="Abadi" panose="020B0604020104020204" pitchFamily="34" charset="0"/>
                        </a:rPr>
                        <a:t>Imagen</a:t>
                      </a:r>
                      <a:r>
                        <a:rPr lang="ca-ES" sz="2400" b="0" i="0" u="none" strike="noStrike" noProof="0" dirty="0">
                          <a:solidFill>
                            <a:srgbClr val="000000"/>
                          </a:solidFill>
                          <a:effectLst/>
                          <a:latin typeface="Abadi" panose="020B0604020104020204" pitchFamily="34" charset="0"/>
                        </a:rPr>
                        <a:t> y</a:t>
                      </a:r>
                      <a:r>
                        <a:rPr lang="es-ES" sz="2400" b="0" i="0" u="none" strike="noStrike" dirty="0">
                          <a:solidFill>
                            <a:srgbClr val="000000"/>
                          </a:solidFill>
                          <a:effectLst/>
                          <a:latin typeface="Abadi" panose="020B0604020104020204" pitchFamily="34" charset="0"/>
                        </a:rPr>
                        <a:t> sonido</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4</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a:t>
                      </a:r>
                      <a:endParaRPr lang="ca-ES" sz="2400" b="0" i="0" u="none" strike="noStrike" dirty="0">
                        <a:solidFill>
                          <a:srgbClr val="000000"/>
                        </a:solidFill>
                        <a:effectLst/>
                        <a:latin typeface="Abadi" panose="020B060402010402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31242"/>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Industrias alimentarias</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2</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2</a:t>
                      </a:r>
                      <a:endParaRPr lang="ca-ES" sz="2400" b="0" i="0" u="none" strike="noStrike" dirty="0">
                        <a:solidFill>
                          <a:srgbClr val="000000"/>
                        </a:solidFill>
                        <a:effectLst/>
                        <a:latin typeface="Abadi" panose="020B060402010402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2958506"/>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Informática y comunicación</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16</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072862"/>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Instalaciones y mantenimiento</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7</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5</a:t>
                      </a:r>
                      <a:endParaRPr lang="ca-ES" sz="2400" b="0" i="0" u="none" strike="noStrike" dirty="0">
                        <a:solidFill>
                          <a:srgbClr val="000000"/>
                        </a:solidFill>
                        <a:effectLst/>
                        <a:latin typeface="Abadi" panose="020B0604020104020204" pitchFamily="34" charset="0"/>
                      </a:endParaRP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030670"/>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Química</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3</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9887146"/>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Sanidad</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1</a:t>
                      </a:r>
                      <a:r>
                        <a:rPr lang="ca-ES" sz="2400" b="0" i="0" u="none" strike="noStrike" dirty="0">
                          <a:solidFill>
                            <a:srgbClr val="000000"/>
                          </a:solidFill>
                          <a:effectLst/>
                          <a:latin typeface="Abadi" panose="020B0604020104020204" pitchFamily="34" charset="0"/>
                        </a:rPr>
                        <a:t>3</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3</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5748166"/>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Seguridad y medioambiente</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906252"/>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Servicios socioculturales i a la comunidad</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18</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410020"/>
                  </a:ext>
                </a:extLst>
              </a:tr>
              <a:tr h="413842">
                <a:tc>
                  <a:txBody>
                    <a:bodyPr/>
                    <a:lstStyle/>
                    <a:p>
                      <a:pPr algn="l" fontAlgn="b"/>
                      <a:r>
                        <a:rPr lang="es-ES" sz="2400" b="0" i="0" u="none" strike="noStrike" noProof="0" dirty="0">
                          <a:solidFill>
                            <a:srgbClr val="000000"/>
                          </a:solidFill>
                          <a:effectLst/>
                          <a:latin typeface="Abadi" panose="020B0604020104020204" pitchFamily="34" charset="0"/>
                        </a:rPr>
                        <a:t>  Textil, confección y piel</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1</a:t>
                      </a: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a:solidFill>
                            <a:srgbClr val="000000"/>
                          </a:solidFill>
                          <a:effectLst/>
                          <a:latin typeface="Abadi" panose="020B0604020104020204" pitchFamily="34" charset="0"/>
                        </a:rPr>
                        <a:t>1</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178103"/>
                  </a:ext>
                </a:extLst>
              </a:tr>
              <a:tr h="413842">
                <a:tc>
                  <a:txBody>
                    <a:bodyPr/>
                    <a:lstStyle/>
                    <a:p>
                      <a:pPr algn="l" fontAlgn="b"/>
                      <a:r>
                        <a:rPr lang="fr-FR" sz="2400" b="0" i="0" u="none" strike="noStrike" dirty="0">
                          <a:solidFill>
                            <a:srgbClr val="000000"/>
                          </a:solidFill>
                          <a:effectLst/>
                          <a:latin typeface="Abadi" panose="020B0604020104020204" pitchFamily="34" charset="0"/>
                        </a:rPr>
                        <a:t>  Transportes y </a:t>
                      </a:r>
                      <a:r>
                        <a:rPr lang="es-ES" sz="2400" b="0" i="0" u="none" strike="noStrike" noProof="0" dirty="0">
                          <a:solidFill>
                            <a:srgbClr val="000000"/>
                          </a:solidFill>
                          <a:effectLst/>
                          <a:latin typeface="Abadi" panose="020B0604020104020204" pitchFamily="34" charset="0"/>
                        </a:rPr>
                        <a:t>mantenimiento</a:t>
                      </a:r>
                      <a:r>
                        <a:rPr lang="ca-ES" sz="2400" b="0" i="0" u="none" strike="noStrike" noProof="0" dirty="0">
                          <a:solidFill>
                            <a:srgbClr val="000000"/>
                          </a:solidFill>
                          <a:effectLst/>
                          <a:latin typeface="Abadi" panose="020B0604020104020204" pitchFamily="34" charset="0"/>
                        </a:rPr>
                        <a:t> de </a:t>
                      </a:r>
                      <a:r>
                        <a:rPr lang="es-ES" sz="2400" b="0" i="0" u="none" strike="noStrike" noProof="0" dirty="0">
                          <a:solidFill>
                            <a:srgbClr val="000000"/>
                          </a:solidFill>
                          <a:effectLst/>
                          <a:latin typeface="Abadi" panose="020B0604020104020204" pitchFamily="34" charset="0"/>
                        </a:rPr>
                        <a:t>vehículos</a:t>
                      </a:r>
                    </a:p>
                  </a:txBody>
                  <a:tcPr marL="3068" marR="3068" marT="3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400" b="0" i="0" u="none" strike="noStrike" dirty="0">
                          <a:solidFill>
                            <a:srgbClr val="000000"/>
                          </a:solidFill>
                          <a:effectLst/>
                          <a:latin typeface="Abadi" panose="020B0604020104020204" pitchFamily="34" charset="0"/>
                        </a:rPr>
                        <a:t>1</a:t>
                      </a:r>
                      <a:endParaRPr lang="ca-ES" sz="2400" b="0" i="0" u="none" strike="noStrike" dirty="0">
                        <a:solidFill>
                          <a:srgbClr val="000000"/>
                        </a:solidFill>
                        <a:effectLst/>
                        <a:latin typeface="Abadi" panose="020B0604020104020204" pitchFamily="34" charset="0"/>
                      </a:endParaRPr>
                    </a:p>
                  </a:txBody>
                  <a:tcPr marL="3068" marR="3068" marT="306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400" b="0" i="0" u="none" strike="noStrike" dirty="0">
                          <a:solidFill>
                            <a:srgbClr val="000000"/>
                          </a:solidFill>
                          <a:effectLst/>
                          <a:latin typeface="Abadi" panose="020B0604020104020204" pitchFamily="34" charset="0"/>
                        </a:rPr>
                        <a:t>2</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465334"/>
                  </a:ext>
                </a:extLst>
              </a:tr>
            </a:tbl>
          </a:graphicData>
        </a:graphic>
      </p:graphicFrame>
      <p:sp>
        <p:nvSpPr>
          <p:cNvPr id="3" name="CuadroTexto 2">
            <a:extLst>
              <a:ext uri="{FF2B5EF4-FFF2-40B4-BE49-F238E27FC236}">
                <a16:creationId xmlns:a16="http://schemas.microsoft.com/office/drawing/2014/main" id="{DC69B570-610F-28F6-078E-9AF2D8762115}"/>
              </a:ext>
            </a:extLst>
          </p:cNvPr>
          <p:cNvSpPr txBox="1"/>
          <p:nvPr/>
        </p:nvSpPr>
        <p:spPr>
          <a:xfrm>
            <a:off x="1066800" y="2552700"/>
            <a:ext cx="5715000" cy="6681253"/>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La oferta de formación profesional de grado superior presencial en la demarcación de Girona se detalla en el siguiente cuadro. </a:t>
            </a: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En total, se ofrecen 132 ciclos, de los cuales 91 son duales. </a:t>
            </a: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 importante destacar que en lo que respecta a la familia profesional de Hostelería y Turismo, la oferta consiste en 11 ciclos en diversos centros de la demarcación, 7 de los cuales son con formación dual.</a:t>
            </a:r>
          </a:p>
        </p:txBody>
      </p:sp>
      <p:sp>
        <p:nvSpPr>
          <p:cNvPr id="5" name="CuadroTexto 4">
            <a:extLst>
              <a:ext uri="{FF2B5EF4-FFF2-40B4-BE49-F238E27FC236}">
                <a16:creationId xmlns:a16="http://schemas.microsoft.com/office/drawing/2014/main" id="{49B3E99C-0C78-E266-B308-FD9F1509A20D}"/>
              </a:ext>
            </a:extLst>
          </p:cNvPr>
          <p:cNvSpPr txBox="1"/>
          <p:nvPr/>
        </p:nvSpPr>
        <p:spPr>
          <a:xfrm>
            <a:off x="876300" y="1223501"/>
            <a:ext cx="6477000" cy="1200329"/>
          </a:xfrm>
          <a:prstGeom prst="rect">
            <a:avLst/>
          </a:prstGeom>
          <a:noFill/>
        </p:spPr>
        <p:txBody>
          <a:bodyPr wrap="square">
            <a:spAutoFit/>
          </a:bodyPr>
          <a:lstStyle/>
          <a:p>
            <a:r>
              <a:rPr lang="es-ES" sz="3600" dirty="0">
                <a:solidFill>
                  <a:srgbClr val="004AAD"/>
                </a:solidFill>
                <a:latin typeface="Open Sans 2" panose="020B0604020202020204" charset="0"/>
                <a:ea typeface="Open Sans 2" panose="020B0604020202020204" charset="0"/>
                <a:cs typeface="Open Sans 2" panose="020B0604020202020204" charset="0"/>
              </a:rPr>
              <a:t>FORMACIÓN PROFESIONAL GRADO SUPERIOR  (FPGS)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2" name="CuadroTexto 1">
            <a:extLst>
              <a:ext uri="{FF2B5EF4-FFF2-40B4-BE49-F238E27FC236}">
                <a16:creationId xmlns:a16="http://schemas.microsoft.com/office/drawing/2014/main" id="{B008D147-EF52-0AD4-EC40-92C3BFDC3483}"/>
              </a:ext>
            </a:extLst>
          </p:cNvPr>
          <p:cNvSpPr txBox="1"/>
          <p:nvPr/>
        </p:nvSpPr>
        <p:spPr>
          <a:xfrm>
            <a:off x="2971800" y="9643571"/>
            <a:ext cx="51961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Elaboración 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es-ES" sz="1200" dirty="0">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CuadroTexto 3">
            <a:extLst>
              <a:ext uri="{FF2B5EF4-FFF2-40B4-BE49-F238E27FC236}">
                <a16:creationId xmlns:a16="http://schemas.microsoft.com/office/drawing/2014/main" id="{25ED1C1C-E03F-42F2-E685-AD27C62D47D4}"/>
              </a:ext>
            </a:extLst>
          </p:cNvPr>
          <p:cNvSpPr txBox="1"/>
          <p:nvPr/>
        </p:nvSpPr>
        <p:spPr>
          <a:xfrm>
            <a:off x="2514600" y="519822"/>
            <a:ext cx="7467600" cy="338554"/>
          </a:xfrm>
          <a:prstGeom prst="rect">
            <a:avLst/>
          </a:prstGeom>
          <a:noFill/>
        </p:spPr>
        <p:txBody>
          <a:bodyPr wrap="square" rtlCol="0">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2. FAMILIAS PROFESIONALES GRADO SUPERIOR</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7" name="Marcador de número de diapositiva 6">
            <a:extLst>
              <a:ext uri="{FF2B5EF4-FFF2-40B4-BE49-F238E27FC236}">
                <a16:creationId xmlns:a16="http://schemas.microsoft.com/office/drawing/2014/main" id="{E5386B55-5B5A-153F-0FCF-E8D83CCBAA4C}"/>
              </a:ext>
            </a:extLst>
          </p:cNvPr>
          <p:cNvSpPr>
            <a:spLocks noGrp="1"/>
          </p:cNvSpPr>
          <p:nvPr>
            <p:ph type="sldNum" sz="quarter" idx="12"/>
          </p:nvPr>
        </p:nvSpPr>
        <p:spPr>
          <a:xfrm>
            <a:off x="15797482" y="9920570"/>
            <a:ext cx="2133600" cy="365125"/>
          </a:xfrm>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A6B06C45-0CB1-2233-3C13-3A00EC07A85A}"/>
              </a:ext>
            </a:extLst>
          </p:cNvPr>
          <p:cNvGraphicFramePr>
            <a:graphicFrameLocks noGrp="1"/>
          </p:cNvGraphicFramePr>
          <p:nvPr>
            <p:extLst>
              <p:ext uri="{D42A27DB-BD31-4B8C-83A1-F6EECF244321}">
                <p14:modId xmlns:p14="http://schemas.microsoft.com/office/powerpoint/2010/main" val="3270519606"/>
              </p:ext>
            </p:extLst>
          </p:nvPr>
        </p:nvGraphicFramePr>
        <p:xfrm>
          <a:off x="1219198" y="6286500"/>
          <a:ext cx="16078202" cy="2533650"/>
        </p:xfrm>
        <a:graphic>
          <a:graphicData uri="http://schemas.openxmlformats.org/drawingml/2006/table">
            <a:tbl>
              <a:tblPr/>
              <a:tblGrid>
                <a:gridCol w="3276600">
                  <a:extLst>
                    <a:ext uri="{9D8B030D-6E8A-4147-A177-3AD203B41FA5}">
                      <a16:colId xmlns:a16="http://schemas.microsoft.com/office/drawing/2014/main" val="1715564148"/>
                    </a:ext>
                  </a:extLst>
                </a:gridCol>
                <a:gridCol w="8534400">
                  <a:extLst>
                    <a:ext uri="{9D8B030D-6E8A-4147-A177-3AD203B41FA5}">
                      <a16:colId xmlns:a16="http://schemas.microsoft.com/office/drawing/2014/main" val="3223896467"/>
                    </a:ext>
                  </a:extLst>
                </a:gridCol>
                <a:gridCol w="2133600">
                  <a:extLst>
                    <a:ext uri="{9D8B030D-6E8A-4147-A177-3AD203B41FA5}">
                      <a16:colId xmlns:a16="http://schemas.microsoft.com/office/drawing/2014/main" val="3911309864"/>
                    </a:ext>
                  </a:extLst>
                </a:gridCol>
                <a:gridCol w="2133602">
                  <a:extLst>
                    <a:ext uri="{9D8B030D-6E8A-4147-A177-3AD203B41FA5}">
                      <a16:colId xmlns:a16="http://schemas.microsoft.com/office/drawing/2014/main" val="1940295312"/>
                    </a:ext>
                  </a:extLst>
                </a:gridCol>
              </a:tblGrid>
              <a:tr h="844550">
                <a:tc>
                  <a:txBody>
                    <a:bodyPr/>
                    <a:lstStyle/>
                    <a:p>
                      <a:pPr algn="ctr" fontAlgn="b"/>
                      <a:endPar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CICLO HOSTELERÍA Y TURISMO</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CENTROS</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DUAL</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2128969"/>
                  </a:ext>
                </a:extLst>
              </a:tr>
              <a:tr h="844550">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Cocina y gastronomía</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a-E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163506"/>
                  </a:ext>
                </a:extLst>
              </a:tr>
              <a:tr h="844550">
                <a:tc>
                  <a:txBody>
                    <a:bodyPr/>
                    <a:lstStyle/>
                    <a:p>
                      <a:pPr algn="ctr" fontAlgn="b"/>
                      <a:r>
                        <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Servicios de restauración</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03672"/>
                  </a:ext>
                </a:extLst>
              </a:tr>
            </a:tbl>
          </a:graphicData>
        </a:graphic>
      </p:graphicFrame>
      <p:sp>
        <p:nvSpPr>
          <p:cNvPr id="6" name="CuadroTexto 5">
            <a:extLst>
              <a:ext uri="{FF2B5EF4-FFF2-40B4-BE49-F238E27FC236}">
                <a16:creationId xmlns:a16="http://schemas.microsoft.com/office/drawing/2014/main" id="{2CF48722-B0F6-427E-1612-4D60E18E7C8C}"/>
              </a:ext>
            </a:extLst>
          </p:cNvPr>
          <p:cNvSpPr txBox="1"/>
          <p:nvPr/>
        </p:nvSpPr>
        <p:spPr>
          <a:xfrm>
            <a:off x="1524000" y="2474267"/>
            <a:ext cx="14859000" cy="3357266"/>
          </a:xfrm>
          <a:prstGeom prst="rect">
            <a:avLst/>
          </a:prstGeom>
          <a:noFill/>
        </p:spPr>
        <p:txBody>
          <a:bodyPr wrap="square" rtlCol="0">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La oferta actual de estudios de ciclos formativos de Hostelería y Turismo en la demarcación de Girona se muestra en el siguiente cuadro. </a:t>
            </a:r>
            <a:r>
              <a:rPr lang="es-ES" sz="240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En concreto,</a:t>
            </a:r>
          </a:p>
          <a:p>
            <a:pPr>
              <a:lnSpc>
                <a:spcPct val="150000"/>
              </a:lnSpc>
            </a:pPr>
            <a:r>
              <a:rPr lang="es-ES" sz="240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los ciclos formativos de grado medio son dos, como se detalla a continuación: </a:t>
            </a:r>
          </a:p>
          <a:p>
            <a:pPr>
              <a:lnSpc>
                <a:spcPct val="150000"/>
              </a:lnSpc>
            </a:pPr>
            <a:r>
              <a:rPr lang="es-ES" sz="2400" dirty="0">
                <a:latin typeface="Open Sans 2" panose="020B0604020202020204" charset="0"/>
                <a:ea typeface="Open Sans 2" panose="020B0604020202020204" charset="0"/>
                <a:cs typeface="Open Sans 2" panose="020B0604020202020204" charset="0"/>
              </a:rPr>
              <a:t>-   El ciclo de Cocina y Gastronomía se ofrece en 5 centros de nuestra demarcación.</a:t>
            </a:r>
          </a:p>
          <a:p>
            <a:pPr marL="342900" indent="-342900">
              <a:lnSpc>
                <a:spcPct val="150000"/>
              </a:lnSpc>
              <a:buFontTx/>
              <a:buChar char="-"/>
            </a:pPr>
            <a:r>
              <a:rPr lang="es-ES" sz="2400" dirty="0">
                <a:latin typeface="Open Sans 2" panose="020B0604020202020204" charset="0"/>
                <a:ea typeface="Open Sans 2" panose="020B0604020202020204" charset="0"/>
                <a:cs typeface="Open Sans 2" panose="020B0604020202020204" charset="0"/>
              </a:rPr>
              <a:t>El ciclo de Servicios de Restauración en 4 centros. </a:t>
            </a:r>
          </a:p>
          <a:p>
            <a:pPr>
              <a:lnSpc>
                <a:spcPct val="150000"/>
              </a:lnSpc>
            </a:pPr>
            <a:r>
              <a:rPr lang="es-ES" sz="2400" dirty="0">
                <a:latin typeface="Open Sans 2" panose="020B0604020202020204" charset="0"/>
                <a:ea typeface="Open Sans 2" panose="020B0604020202020204" charset="0"/>
                <a:cs typeface="Open Sans 2" panose="020B0604020202020204" charset="0"/>
              </a:rPr>
              <a:t>La mayoría de estos estudios se imparten en modalidad dual.</a:t>
            </a:r>
          </a:p>
        </p:txBody>
      </p:sp>
      <p:sp>
        <p:nvSpPr>
          <p:cNvPr id="7" name="TextBox 6">
            <a:extLst>
              <a:ext uri="{FF2B5EF4-FFF2-40B4-BE49-F238E27FC236}">
                <a16:creationId xmlns:a16="http://schemas.microsoft.com/office/drawing/2014/main" id="{A3163ECE-D698-2728-EDC2-0A164763C6AA}"/>
              </a:ext>
            </a:extLst>
          </p:cNvPr>
          <p:cNvSpPr txBox="1"/>
          <p:nvPr/>
        </p:nvSpPr>
        <p:spPr>
          <a:xfrm>
            <a:off x="1219198" y="1028700"/>
            <a:ext cx="16764001" cy="1051570"/>
          </a:xfrm>
          <a:prstGeom prst="rect">
            <a:avLst/>
          </a:prstGeom>
        </p:spPr>
        <p:txBody>
          <a:bodyPr wrap="square" lIns="0" tIns="0" rIns="0" bIns="0" rtlCol="0" anchor="t">
            <a:spAutoFit/>
          </a:bodyPr>
          <a:lstStyle/>
          <a:p>
            <a:pP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6. FAMILIA PROFESIONAL DE HOSTELERÍA I TURISMO: </a:t>
            </a:r>
          </a:p>
          <a:p>
            <a:pPr algn="ct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FPGM</a:t>
            </a:r>
          </a:p>
        </p:txBody>
      </p:sp>
      <p:sp>
        <p:nvSpPr>
          <p:cNvPr id="2" name="CuadroTexto 1">
            <a:extLst>
              <a:ext uri="{FF2B5EF4-FFF2-40B4-BE49-F238E27FC236}">
                <a16:creationId xmlns:a16="http://schemas.microsoft.com/office/drawing/2014/main" id="{81CEA475-8259-B838-3902-4BE7A7ECB0A0}"/>
              </a:ext>
            </a:extLst>
          </p:cNvPr>
          <p:cNvSpPr txBox="1"/>
          <p:nvPr/>
        </p:nvSpPr>
        <p:spPr>
          <a:xfrm>
            <a:off x="1219198" y="9090451"/>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Elaboración 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ca-ES" sz="1200" dirty="0" err="1">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CuadroTexto 3">
            <a:extLst>
              <a:ext uri="{FF2B5EF4-FFF2-40B4-BE49-F238E27FC236}">
                <a16:creationId xmlns:a16="http://schemas.microsoft.com/office/drawing/2014/main" id="{5A968B13-AEAC-B198-8E93-F5781B8130AA}"/>
              </a:ext>
            </a:extLst>
          </p:cNvPr>
          <p:cNvSpPr txBox="1"/>
          <p:nvPr/>
        </p:nvSpPr>
        <p:spPr>
          <a:xfrm>
            <a:off x="1219198" y="6237049"/>
            <a:ext cx="7467600" cy="338554"/>
          </a:xfrm>
          <a:prstGeom prst="rect">
            <a:avLst/>
          </a:prstGeom>
          <a:noFill/>
        </p:spPr>
        <p:txBody>
          <a:bodyPr wrap="square" rtlCol="0">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3. CICLO HOSTELERÍA Y TURISMO GRADO MEDIO</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Marcador de número de diapositiva 7">
            <a:extLst>
              <a:ext uri="{FF2B5EF4-FFF2-40B4-BE49-F238E27FC236}">
                <a16:creationId xmlns:a16="http://schemas.microsoft.com/office/drawing/2014/main" id="{CDA20708-028D-DB56-A860-6F2537184968}"/>
              </a:ext>
            </a:extLst>
          </p:cNvPr>
          <p:cNvSpPr>
            <a:spLocks noGrp="1"/>
          </p:cNvSpPr>
          <p:nvPr>
            <p:ph type="sldNum" sz="quarter" idx="12"/>
          </p:nvPr>
        </p:nvSpPr>
        <p:spPr>
          <a:xfrm>
            <a:off x="15163800" y="9486900"/>
            <a:ext cx="2133600" cy="365125"/>
          </a:xfrm>
        </p:spPr>
        <p:txBody>
          <a:bodyPr/>
          <a:lstStyle/>
          <a:p>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A6B06C45-0CB1-2233-3C13-3A00EC07A85A}"/>
              </a:ext>
            </a:extLst>
          </p:cNvPr>
          <p:cNvGraphicFramePr>
            <a:graphicFrameLocks noGrp="1"/>
          </p:cNvGraphicFramePr>
          <p:nvPr>
            <p:extLst>
              <p:ext uri="{D42A27DB-BD31-4B8C-83A1-F6EECF244321}">
                <p14:modId xmlns:p14="http://schemas.microsoft.com/office/powerpoint/2010/main" val="4197881326"/>
              </p:ext>
            </p:extLst>
          </p:nvPr>
        </p:nvGraphicFramePr>
        <p:xfrm>
          <a:off x="1219198" y="5905500"/>
          <a:ext cx="16078202" cy="717550"/>
        </p:xfrm>
        <a:graphic>
          <a:graphicData uri="http://schemas.openxmlformats.org/drawingml/2006/table">
            <a:tbl>
              <a:tblPr/>
              <a:tblGrid>
                <a:gridCol w="3276600">
                  <a:extLst>
                    <a:ext uri="{9D8B030D-6E8A-4147-A177-3AD203B41FA5}">
                      <a16:colId xmlns:a16="http://schemas.microsoft.com/office/drawing/2014/main" val="1715564148"/>
                    </a:ext>
                  </a:extLst>
                </a:gridCol>
                <a:gridCol w="8534400">
                  <a:extLst>
                    <a:ext uri="{9D8B030D-6E8A-4147-A177-3AD203B41FA5}">
                      <a16:colId xmlns:a16="http://schemas.microsoft.com/office/drawing/2014/main" val="3223896467"/>
                    </a:ext>
                  </a:extLst>
                </a:gridCol>
                <a:gridCol w="2133600">
                  <a:extLst>
                    <a:ext uri="{9D8B030D-6E8A-4147-A177-3AD203B41FA5}">
                      <a16:colId xmlns:a16="http://schemas.microsoft.com/office/drawing/2014/main" val="3911309864"/>
                    </a:ext>
                  </a:extLst>
                </a:gridCol>
                <a:gridCol w="2133602">
                  <a:extLst>
                    <a:ext uri="{9D8B030D-6E8A-4147-A177-3AD203B41FA5}">
                      <a16:colId xmlns:a16="http://schemas.microsoft.com/office/drawing/2014/main" val="1940295312"/>
                    </a:ext>
                  </a:extLst>
                </a:gridCol>
              </a:tblGrid>
              <a:tr h="717550">
                <a:tc>
                  <a:txBody>
                    <a:bodyPr/>
                    <a:lstStyle/>
                    <a:p>
                      <a:pPr algn="ctr" fontAlgn="b"/>
                      <a:endPar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CICLO HOSTELERÍA Y TURISMO</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CENTROS</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rPr>
                        <a:t>DUAL</a:t>
                      </a:r>
                      <a:endParaRPr lang="ca-ES" sz="2400" b="0" i="0" u="none" strike="noStrike" dirty="0">
                        <a:solidFill>
                          <a:srgbClr val="004AAD"/>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2128969"/>
                  </a:ext>
                </a:extLst>
              </a:tr>
            </a:tbl>
          </a:graphicData>
        </a:graphic>
      </p:graphicFrame>
      <p:graphicFrame>
        <p:nvGraphicFramePr>
          <p:cNvPr id="5" name="Tabla 4">
            <a:extLst>
              <a:ext uri="{FF2B5EF4-FFF2-40B4-BE49-F238E27FC236}">
                <a16:creationId xmlns:a16="http://schemas.microsoft.com/office/drawing/2014/main" id="{C30A46D5-61B5-444E-D21D-47F1421880EF}"/>
              </a:ext>
            </a:extLst>
          </p:cNvPr>
          <p:cNvGraphicFramePr>
            <a:graphicFrameLocks noGrp="1"/>
          </p:cNvGraphicFramePr>
          <p:nvPr>
            <p:extLst>
              <p:ext uri="{D42A27DB-BD31-4B8C-83A1-F6EECF244321}">
                <p14:modId xmlns:p14="http://schemas.microsoft.com/office/powerpoint/2010/main" val="3243074761"/>
              </p:ext>
            </p:extLst>
          </p:nvPr>
        </p:nvGraphicFramePr>
        <p:xfrm>
          <a:off x="1238248" y="6623050"/>
          <a:ext cx="16078201" cy="2988703"/>
        </p:xfrm>
        <a:graphic>
          <a:graphicData uri="http://schemas.openxmlformats.org/drawingml/2006/table">
            <a:tbl>
              <a:tblPr/>
              <a:tblGrid>
                <a:gridCol w="3276600">
                  <a:extLst>
                    <a:ext uri="{9D8B030D-6E8A-4147-A177-3AD203B41FA5}">
                      <a16:colId xmlns:a16="http://schemas.microsoft.com/office/drawing/2014/main" val="548731333"/>
                    </a:ext>
                  </a:extLst>
                </a:gridCol>
                <a:gridCol w="8509337">
                  <a:extLst>
                    <a:ext uri="{9D8B030D-6E8A-4147-A177-3AD203B41FA5}">
                      <a16:colId xmlns:a16="http://schemas.microsoft.com/office/drawing/2014/main" val="2641015675"/>
                    </a:ext>
                  </a:extLst>
                </a:gridCol>
                <a:gridCol w="2205417">
                  <a:extLst>
                    <a:ext uri="{9D8B030D-6E8A-4147-A177-3AD203B41FA5}">
                      <a16:colId xmlns:a16="http://schemas.microsoft.com/office/drawing/2014/main" val="3274575859"/>
                    </a:ext>
                  </a:extLst>
                </a:gridCol>
                <a:gridCol w="2086847">
                  <a:extLst>
                    <a:ext uri="{9D8B030D-6E8A-4147-A177-3AD203B41FA5}">
                      <a16:colId xmlns:a16="http://schemas.microsoft.com/office/drawing/2014/main" val="4240802509"/>
                    </a:ext>
                  </a:extLst>
                </a:gridCol>
              </a:tblGrid>
              <a:tr h="520575">
                <a:tc>
                  <a:txBody>
                    <a:bodyPr/>
                    <a:lstStyle/>
                    <a:p>
                      <a:pPr algn="ctr" fontAlgn="b"/>
                      <a:r>
                        <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pt-BR"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Agencia de viajes y gestión de eventos</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3729516"/>
                  </a:ext>
                </a:extLst>
              </a:tr>
              <a:tr h="617032">
                <a:tc>
                  <a:txBody>
                    <a:bodyPr/>
                    <a:lstStyle/>
                    <a:p>
                      <a:pPr algn="ctr" fontAlgn="b"/>
                      <a:r>
                        <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de alojamientos turísticos</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0205369"/>
                  </a:ext>
                </a:extLst>
              </a:tr>
              <a:tr h="617032">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Dirección de cocina</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3681794"/>
                  </a:ext>
                </a:extLst>
              </a:tr>
              <a:tr h="617032">
                <a:tc>
                  <a:txBody>
                    <a:bodyPr/>
                    <a:lstStyle/>
                    <a:p>
                      <a:pPr algn="ctr" fontAlgn="b"/>
                      <a:r>
                        <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es-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Dirección de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ca-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en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restauración</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6517271"/>
                  </a:ext>
                </a:extLst>
              </a:tr>
              <a:tr h="617032">
                <a:tc>
                  <a:txBody>
                    <a:bodyPr/>
                    <a:lstStyle/>
                    <a:p>
                      <a:pPr algn="ctr" fontAlgn="b"/>
                      <a:r>
                        <a:rPr lang="ca-ES" sz="3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pt-BR"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Guía</a:t>
                      </a:r>
                      <a:r>
                        <a:rPr lang="pt-BR"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información</a:t>
                      </a:r>
                      <a:r>
                        <a:rPr lang="ca-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s-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asistencia</a:t>
                      </a:r>
                      <a:r>
                        <a:rPr lang="ca-ES" sz="24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turística</a:t>
                      </a: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a-E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098072"/>
                  </a:ext>
                </a:extLst>
              </a:tr>
            </a:tbl>
          </a:graphicData>
        </a:graphic>
      </p:graphicFrame>
      <p:sp>
        <p:nvSpPr>
          <p:cNvPr id="6" name="CuadroTexto 5">
            <a:extLst>
              <a:ext uri="{FF2B5EF4-FFF2-40B4-BE49-F238E27FC236}">
                <a16:creationId xmlns:a16="http://schemas.microsoft.com/office/drawing/2014/main" id="{2CF48722-B0F6-427E-1612-4D60E18E7C8C}"/>
              </a:ext>
            </a:extLst>
          </p:cNvPr>
          <p:cNvSpPr txBox="1"/>
          <p:nvPr/>
        </p:nvSpPr>
        <p:spPr>
          <a:xfrm>
            <a:off x="1343025" y="2428189"/>
            <a:ext cx="15925800" cy="2803268"/>
          </a:xfrm>
          <a:prstGeom prst="rect">
            <a:avLst/>
          </a:prstGeom>
          <a:noFill/>
        </p:spPr>
        <p:txBody>
          <a:bodyPr wrap="square" rtlCol="0">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La oferta actual de estudios de ciclos formativos de Hostelería y Turismo de grado superior en la demarcación de Girona se muestra en el siguiente cuadro. En concreto, los ciclos formativos de grado superior son los cinco que se detallan en el cuadro inferior.</a:t>
            </a:r>
          </a:p>
          <a:p>
            <a:pPr>
              <a:lnSpc>
                <a:spcPct val="150000"/>
              </a:lnSpc>
            </a:pPr>
            <a:endParaRPr lang="es-ES" sz="2400" dirty="0">
              <a:latin typeface="Open Sans 2" panose="020B0604020202020204" charset="0"/>
              <a:ea typeface="Open Sans 2" panose="020B0604020202020204" charset="0"/>
              <a:cs typeface="Open Sans 2" panose="020B0604020202020204" charset="0"/>
            </a:endParaRPr>
          </a:p>
          <a:p>
            <a:pPr>
              <a:lnSpc>
                <a:spcPct val="150000"/>
              </a:lnSpc>
            </a:pPr>
            <a:r>
              <a:rPr lang="es-ES" sz="2400" dirty="0">
                <a:latin typeface="Open Sans 2" panose="020B0604020202020204" charset="0"/>
                <a:ea typeface="Open Sans 2" panose="020B0604020202020204" charset="0"/>
                <a:cs typeface="Open Sans 2" panose="020B0604020202020204" charset="0"/>
              </a:rPr>
              <a:t>La mayoría de estos estudios son de formación dual.</a:t>
            </a:r>
            <a:endParaRPr lang="ca-ES" sz="2400" dirty="0">
              <a:latin typeface="Open Sans 2" panose="020B0604020202020204" charset="0"/>
              <a:ea typeface="Open Sans 2" panose="020B0604020202020204" charset="0"/>
              <a:cs typeface="Open Sans 2" panose="020B0604020202020204" charset="0"/>
            </a:endParaRPr>
          </a:p>
        </p:txBody>
      </p:sp>
      <p:sp>
        <p:nvSpPr>
          <p:cNvPr id="2" name="TextBox 6">
            <a:extLst>
              <a:ext uri="{FF2B5EF4-FFF2-40B4-BE49-F238E27FC236}">
                <a16:creationId xmlns:a16="http://schemas.microsoft.com/office/drawing/2014/main" id="{AE449F05-1E90-9BD7-7EA5-1497F5491419}"/>
              </a:ext>
            </a:extLst>
          </p:cNvPr>
          <p:cNvSpPr txBox="1"/>
          <p:nvPr/>
        </p:nvSpPr>
        <p:spPr>
          <a:xfrm>
            <a:off x="1066800" y="647700"/>
            <a:ext cx="17449800" cy="1051570"/>
          </a:xfrm>
          <a:prstGeom prst="rect">
            <a:avLst/>
          </a:prstGeom>
        </p:spPr>
        <p:txBody>
          <a:bodyPr wrap="square" lIns="0" tIns="0" rIns="0" bIns="0" rtlCol="0" anchor="t">
            <a:spAutoFit/>
          </a:bodyPr>
          <a:lstStyle/>
          <a:p>
            <a:pPr algn="ctr">
              <a:lnSpc>
                <a:spcPts val="4096"/>
              </a:lnSpc>
            </a:pPr>
            <a:r>
              <a:rPr lang="en-US" sz="3600" spc="870" dirty="0">
                <a:solidFill>
                  <a:srgbClr val="004AAD"/>
                </a:solidFill>
                <a:latin typeface="Open Sans 2" panose="020B0604020202020204" charset="0"/>
                <a:ea typeface="Open Sans 2" panose="020B0604020202020204" charset="0"/>
                <a:cs typeface="Open Sans 2" panose="020B0604020202020204" charset="0"/>
              </a:rPr>
              <a:t>7. FAMILIA PROFESIONAL DE HOSTELERÍA Y TURISMO: FPGS</a:t>
            </a:r>
          </a:p>
        </p:txBody>
      </p:sp>
      <p:sp>
        <p:nvSpPr>
          <p:cNvPr id="4" name="CuadroTexto 3">
            <a:extLst>
              <a:ext uri="{FF2B5EF4-FFF2-40B4-BE49-F238E27FC236}">
                <a16:creationId xmlns:a16="http://schemas.microsoft.com/office/drawing/2014/main" id="{D982E9CA-EC13-07A6-64D5-6A622BAC3389}"/>
              </a:ext>
            </a:extLst>
          </p:cNvPr>
          <p:cNvSpPr txBox="1"/>
          <p:nvPr/>
        </p:nvSpPr>
        <p:spPr>
          <a:xfrm>
            <a:off x="1209673" y="9736477"/>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Elaboración 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es-ES" sz="1200" dirty="0">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CuadroTexto 7">
            <a:extLst>
              <a:ext uri="{FF2B5EF4-FFF2-40B4-BE49-F238E27FC236}">
                <a16:creationId xmlns:a16="http://schemas.microsoft.com/office/drawing/2014/main" id="{91857A4A-709D-B05D-B19B-DC7A5DC124E4}"/>
              </a:ext>
            </a:extLst>
          </p:cNvPr>
          <p:cNvSpPr txBox="1"/>
          <p:nvPr/>
        </p:nvSpPr>
        <p:spPr>
          <a:xfrm>
            <a:off x="1238248" y="5821217"/>
            <a:ext cx="9260958" cy="338554"/>
          </a:xfrm>
          <a:prstGeom prst="rect">
            <a:avLst/>
          </a:prstGeom>
          <a:noFill/>
        </p:spPr>
        <p:txBody>
          <a:bodyPr wrap="square">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4. CICLO HOSTELERÍA Y TURISMO GRADO SUPERIOR</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9" name="Marcador de número de diapositiva 8">
            <a:extLst>
              <a:ext uri="{FF2B5EF4-FFF2-40B4-BE49-F238E27FC236}">
                <a16:creationId xmlns:a16="http://schemas.microsoft.com/office/drawing/2014/main" id="{23B4306A-AA2C-2FE0-C648-985BCE1E12BE}"/>
              </a:ext>
            </a:extLst>
          </p:cNvPr>
          <p:cNvSpPr>
            <a:spLocks noGrp="1"/>
          </p:cNvSpPr>
          <p:nvPr>
            <p:ph type="sldNum" sz="quarter" idx="12"/>
          </p:nvPr>
        </p:nvSpPr>
        <p:spPr>
          <a:xfrm>
            <a:off x="15135225" y="9818565"/>
            <a:ext cx="2133600" cy="365125"/>
          </a:xfrm>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00579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AD59BCF-88EB-398F-838C-640656E796E4}"/>
              </a:ext>
            </a:extLst>
          </p:cNvPr>
          <p:cNvSpPr txBox="1"/>
          <p:nvPr/>
        </p:nvSpPr>
        <p:spPr>
          <a:xfrm>
            <a:off x="2590800" y="1257301"/>
            <a:ext cx="13411200" cy="6363217"/>
          </a:xfrm>
          <a:prstGeom prst="rect">
            <a:avLst/>
          </a:prstGeom>
          <a:noFill/>
        </p:spPr>
        <p:txBody>
          <a:bodyPr wrap="square">
            <a:spAutoFit/>
          </a:bodyPr>
          <a:lstStyle/>
          <a:p>
            <a:pPr algn="just">
              <a:lnSpc>
                <a:spcPct val="150000"/>
              </a:lnSpc>
              <a:spcAft>
                <a:spcPts val="800"/>
              </a:spcAft>
            </a:pPr>
            <a:r>
              <a:rPr lang="es-ES" sz="2400" kern="100" dirty="0">
                <a:effectLst/>
                <a:latin typeface="Open Sans 2" panose="020B0604020202020204" charset="0"/>
                <a:ea typeface="Open Sans 2" panose="020B0604020202020204" charset="0"/>
                <a:cs typeface="Open Sans 2" panose="020B0604020202020204" charset="0"/>
              </a:rPr>
              <a:t>Estudio desarrollado por la </a:t>
            </a:r>
            <a:r>
              <a:rPr lang="es-ES" sz="2400" kern="100" dirty="0" err="1">
                <a:effectLst/>
                <a:latin typeface="Open Sans 2" panose="020B0604020202020204" charset="0"/>
                <a:ea typeface="Open Sans 2" panose="020B0604020202020204" charset="0"/>
                <a:cs typeface="Open Sans 2" panose="020B0604020202020204" charset="0"/>
              </a:rPr>
              <a:t>Universitat</a:t>
            </a:r>
            <a:r>
              <a:rPr lang="es-ES" sz="2400" kern="100" dirty="0">
                <a:effectLst/>
                <a:latin typeface="Open Sans 2" panose="020B0604020202020204" charset="0"/>
                <a:ea typeface="Open Sans 2" panose="020B0604020202020204" charset="0"/>
                <a:cs typeface="Open Sans 2" panose="020B0604020202020204" charset="0"/>
              </a:rPr>
              <a:t> de Girona mediante convenio con la Fundación Climent G</a:t>
            </a:r>
            <a:r>
              <a:rPr lang="es-ES" sz="2400" kern="100" dirty="0">
                <a:latin typeface="Open Sans 2" panose="020B0604020202020204" charset="0"/>
                <a:ea typeface="Open Sans 2" panose="020B0604020202020204" charset="0"/>
                <a:cs typeface="Open Sans 2" panose="020B0604020202020204" charset="0"/>
              </a:rPr>
              <a:t>uitart</a:t>
            </a:r>
            <a:r>
              <a:rPr lang="es-ES" sz="2400" kern="100" dirty="0">
                <a:effectLst/>
                <a:latin typeface="Open Sans 2" panose="020B0604020202020204" charset="0"/>
                <a:ea typeface="Open Sans 2" panose="020B0604020202020204" charset="0"/>
                <a:cs typeface="Open Sans 2" panose="020B0604020202020204" charset="0"/>
              </a:rPr>
              <a:t>. </a:t>
            </a:r>
          </a:p>
          <a:p>
            <a:pPr algn="just">
              <a:lnSpc>
                <a:spcPct val="150000"/>
              </a:lnSpc>
              <a:spcAft>
                <a:spcPts val="800"/>
              </a:spcAft>
            </a:pPr>
            <a:r>
              <a:rPr lang="es-ES" sz="2400" kern="100" dirty="0">
                <a:effectLst/>
                <a:latin typeface="Open Sans 2" panose="020B0604020202020204" charset="0"/>
                <a:ea typeface="Open Sans 2" panose="020B0604020202020204" charset="0"/>
                <a:cs typeface="Open Sans 2" panose="020B0604020202020204" charset="0"/>
              </a:rPr>
              <a:t>Organismos que han financiado el estudio: Cátedra Climent Guitart, Asociación Catalana de Profesionales del Turismo (ACPT) y Asociación Española de Directores de Hotel (AEDH).</a:t>
            </a:r>
          </a:p>
          <a:p>
            <a:pPr algn="just">
              <a:lnSpc>
                <a:spcPct val="150000"/>
              </a:lnSpc>
              <a:spcAft>
                <a:spcPts val="800"/>
              </a:spcAft>
            </a:pPr>
            <a:endParaRPr lang="es-ES" sz="1200" kern="100" dirty="0">
              <a:effectLst/>
              <a:latin typeface="Open Sans 2" panose="020B0604020202020204" charset="0"/>
              <a:ea typeface="Open Sans 2" panose="020B0604020202020204" charset="0"/>
              <a:cs typeface="Open Sans 2" panose="020B0604020202020204" charset="0"/>
            </a:endParaRPr>
          </a:p>
          <a:p>
            <a:pPr algn="just">
              <a:lnSpc>
                <a:spcPct val="150000"/>
              </a:lnSpc>
              <a:spcAft>
                <a:spcPts val="800"/>
              </a:spcAft>
            </a:pPr>
            <a:r>
              <a:rPr lang="es-ES" sz="2400" kern="100" dirty="0">
                <a:effectLst/>
                <a:latin typeface="Open Sans 2" panose="020B0604020202020204" charset="0"/>
                <a:ea typeface="Open Sans 2" panose="020B0604020202020204" charset="0"/>
                <a:cs typeface="Open Sans 2" panose="020B0604020202020204" charset="0"/>
              </a:rPr>
              <a:t>Un agradecimiento especial </a:t>
            </a:r>
            <a:r>
              <a:rPr lang="es-ES" sz="2400" dirty="0">
                <a:effectLst/>
                <a:latin typeface="Open Sans 2" panose="020B0604020202020204" charset="0"/>
                <a:ea typeface="Open Sans 2" panose="020B0604020202020204" charset="0"/>
                <a:cs typeface="Open Sans 2" panose="020B0604020202020204" charset="0"/>
              </a:rPr>
              <a:t>a gremios, organismos y asociaciones participantes en los </a:t>
            </a:r>
            <a:r>
              <a:rPr lang="es-ES" sz="2400" dirty="0" err="1">
                <a:effectLst/>
                <a:latin typeface="Open Sans 2" panose="020B0604020202020204" charset="0"/>
                <a:ea typeface="Open Sans 2" panose="020B0604020202020204" charset="0"/>
                <a:cs typeface="Open Sans 2" panose="020B0604020202020204" charset="0"/>
              </a:rPr>
              <a:t>focus</a:t>
            </a:r>
            <a:r>
              <a:rPr lang="es-ES" sz="2400" dirty="0">
                <a:effectLst/>
                <a:latin typeface="Open Sans 2" panose="020B0604020202020204" charset="0"/>
                <a:ea typeface="Open Sans 2" panose="020B0604020202020204" charset="0"/>
                <a:cs typeface="Open Sans 2" panose="020B0604020202020204" charset="0"/>
              </a:rPr>
              <a:t> </a:t>
            </a:r>
            <a:r>
              <a:rPr lang="es-ES" sz="2400" dirty="0" err="1">
                <a:effectLst/>
                <a:latin typeface="Open Sans 2" panose="020B0604020202020204" charset="0"/>
                <a:ea typeface="Open Sans 2" panose="020B0604020202020204" charset="0"/>
                <a:cs typeface="Open Sans 2" panose="020B0604020202020204" charset="0"/>
              </a:rPr>
              <a:t>groups</a:t>
            </a:r>
            <a:r>
              <a:rPr lang="es-ES" sz="2400" dirty="0">
                <a:effectLst/>
                <a:latin typeface="Open Sans 2" panose="020B0604020202020204" charset="0"/>
                <a:ea typeface="Open Sans 2" panose="020B0604020202020204" charset="0"/>
                <a:cs typeface="Open Sans 2" panose="020B0604020202020204" charset="0"/>
              </a:rPr>
              <a:t>,</a:t>
            </a:r>
            <a:r>
              <a:rPr lang="es-ES" sz="2400" kern="100" dirty="0">
                <a:latin typeface="Open Sans 2" panose="020B0604020202020204" charset="0"/>
                <a:ea typeface="Open Sans 2" panose="020B0604020202020204" charset="0"/>
                <a:cs typeface="Open Sans 2" panose="020B0604020202020204" charset="0"/>
              </a:rPr>
              <a:t> entrevistas y</a:t>
            </a:r>
            <a:r>
              <a:rPr lang="es-ES" sz="2400" dirty="0">
                <a:effectLst/>
                <a:latin typeface="Open Sans 2" panose="020B0604020202020204" charset="0"/>
                <a:ea typeface="Open Sans 2" panose="020B0604020202020204" charset="0"/>
                <a:cs typeface="Open Sans 2" panose="020B0604020202020204" charset="0"/>
              </a:rPr>
              <a:t> encuestas realizadas:</a:t>
            </a:r>
            <a:endParaRPr lang="es-ES" sz="2400" kern="100" dirty="0">
              <a:latin typeface="Open Sans 2" panose="020B0604020202020204" charset="0"/>
              <a:ea typeface="Open Sans 2" panose="020B0604020202020204" charset="0"/>
              <a:cs typeface="Open Sans 2" panose="020B0604020202020204" charset="0"/>
            </a:endParaRPr>
          </a:p>
          <a:p>
            <a:pPr algn="just">
              <a:lnSpc>
                <a:spcPct val="150000"/>
              </a:lnSpc>
              <a:spcAft>
                <a:spcPts val="800"/>
              </a:spcAft>
            </a:pPr>
            <a:endParaRPr lang="es-ES" sz="800" kern="100" dirty="0">
              <a:latin typeface="Open Sans 2" panose="020B0604020202020204" charset="0"/>
              <a:ea typeface="Open Sans 2" panose="020B0604020202020204" charset="0"/>
              <a:cs typeface="Open Sans 2" panose="020B0604020202020204" charset="0"/>
            </a:endParaRPr>
          </a:p>
          <a:p>
            <a:pPr marL="342900" indent="-342900">
              <a:buFont typeface="Wingdings" panose="05000000000000000000" pitchFamily="2" charset="2"/>
              <a:buChar char="ü"/>
            </a:pPr>
            <a:r>
              <a:rPr lang="es-ES" sz="2400" dirty="0">
                <a:effectLst/>
                <a:latin typeface="Open Sans 2" panose="020B0604020202020204" charset="0"/>
                <a:ea typeface="Open Sans 2" panose="020B0604020202020204" charset="0"/>
                <a:cs typeface="Open Sans 2" panose="020B0604020202020204" charset="0"/>
              </a:rPr>
              <a:t>Gremio de Hoteles Costa Brava Centre</a:t>
            </a:r>
          </a:p>
          <a:p>
            <a:pPr marL="342900" indent="-342900">
              <a:buFont typeface="Wingdings" panose="05000000000000000000" pitchFamily="2" charset="2"/>
              <a:buChar char="ü"/>
            </a:pPr>
            <a:r>
              <a:rPr lang="es-ES" sz="2400" dirty="0">
                <a:effectLst/>
                <a:latin typeface="Open Sans 2" panose="020B0604020202020204" charset="0"/>
                <a:ea typeface="Open Sans 2" panose="020B0604020202020204" charset="0"/>
                <a:cs typeface="Open Sans 2" panose="020B0604020202020204" charset="0"/>
              </a:rPr>
              <a:t>Gremio de Hoteles de Lloret de Mar</a:t>
            </a:r>
          </a:p>
          <a:p>
            <a:pPr marL="342900" indent="-342900">
              <a:buFont typeface="Wingdings" panose="05000000000000000000" pitchFamily="2" charset="2"/>
              <a:buChar char="ü"/>
            </a:pPr>
            <a:r>
              <a:rPr lang="es-ES" sz="2400" dirty="0">
                <a:effectLst/>
                <a:latin typeface="Open Sans 2" panose="020B0604020202020204" charset="0"/>
                <a:ea typeface="Open Sans 2" panose="020B0604020202020204" charset="0"/>
                <a:cs typeface="Open Sans 2" panose="020B0604020202020204" charset="0"/>
              </a:rPr>
              <a:t>Gremio de Hoteles de Barcelona</a:t>
            </a:r>
          </a:p>
          <a:p>
            <a:pPr marL="342900" lvl="0" indent="-342900">
              <a:buFont typeface="Wingdings" panose="05000000000000000000" pitchFamily="2" charset="2"/>
              <a:buChar char="ü"/>
            </a:pPr>
            <a:r>
              <a:rPr lang="es-ES" sz="2400" dirty="0">
                <a:effectLst/>
                <a:latin typeface="Open Sans 2" panose="020B0604020202020204" charset="0"/>
                <a:ea typeface="Open Sans 2" panose="020B0604020202020204" charset="0"/>
                <a:cs typeface="Open Sans 2" panose="020B0604020202020204" charset="0"/>
              </a:rPr>
              <a:t>Asociación Empresarial Hotelera de Madrid</a:t>
            </a:r>
          </a:p>
          <a:p>
            <a:pPr algn="r">
              <a:lnSpc>
                <a:spcPct val="150000"/>
              </a:lnSpc>
              <a:spcAft>
                <a:spcPts val="800"/>
              </a:spcAft>
            </a:pPr>
            <a:r>
              <a:rPr lang="ca-ES" sz="2400" kern="100" dirty="0">
                <a:effectLst/>
                <a:latin typeface="Open Sans 2" panose="020B0604020202020204" charset="0"/>
                <a:ea typeface="Open Sans 2" panose="020B0604020202020204" charset="0"/>
                <a:cs typeface="Open Sans 2" panose="020B0604020202020204" charset="0"/>
              </a:rPr>
              <a:t>Girona, 25 de </a:t>
            </a:r>
            <a:r>
              <a:rPr lang="ca-ES" sz="2400" kern="100" dirty="0" err="1">
                <a:latin typeface="Open Sans 2" panose="020B0604020202020204" charset="0"/>
                <a:ea typeface="Open Sans 2" panose="020B0604020202020204" charset="0"/>
                <a:cs typeface="Open Sans 2" panose="020B0604020202020204" charset="0"/>
              </a:rPr>
              <a:t>mayo</a:t>
            </a:r>
            <a:r>
              <a:rPr lang="ca-ES" sz="2400" kern="100" dirty="0">
                <a:effectLst/>
                <a:latin typeface="Open Sans 2" panose="020B0604020202020204" charset="0"/>
                <a:ea typeface="Open Sans 2" panose="020B0604020202020204" charset="0"/>
                <a:cs typeface="Open Sans 2" panose="020B0604020202020204" charset="0"/>
              </a:rPr>
              <a:t> de 2024</a:t>
            </a:r>
          </a:p>
        </p:txBody>
      </p:sp>
      <p:sp>
        <p:nvSpPr>
          <p:cNvPr id="6" name="Freeform 2">
            <a:extLst>
              <a:ext uri="{FF2B5EF4-FFF2-40B4-BE49-F238E27FC236}">
                <a16:creationId xmlns:a16="http://schemas.microsoft.com/office/drawing/2014/main" id="{F48BA484-6D34-DE31-D6F2-FA1E8E6AE295}"/>
              </a:ext>
            </a:extLst>
          </p:cNvPr>
          <p:cNvSpPr/>
          <p:nvPr/>
        </p:nvSpPr>
        <p:spPr>
          <a:xfrm>
            <a:off x="2514600" y="7886700"/>
            <a:ext cx="13624952" cy="1627771"/>
          </a:xfrm>
          <a:custGeom>
            <a:avLst/>
            <a:gdLst/>
            <a:ahLst/>
            <a:cxnLst/>
            <a:rect l="l" t="t" r="r" b="b"/>
            <a:pathLst>
              <a:path w="16902134" h="1627771">
                <a:moveTo>
                  <a:pt x="0" y="0"/>
                </a:moveTo>
                <a:lnTo>
                  <a:pt x="16902134" y="0"/>
                </a:lnTo>
                <a:lnTo>
                  <a:pt x="16902134" y="1627771"/>
                </a:lnTo>
                <a:lnTo>
                  <a:pt x="0" y="1627771"/>
                </a:lnTo>
                <a:lnTo>
                  <a:pt x="0" y="0"/>
                </a:lnTo>
                <a:close/>
              </a:path>
            </a:pathLst>
          </a:custGeom>
          <a:blipFill>
            <a:blip r:embed="rId2"/>
            <a:stretch>
              <a:fillRect t="-3852" b="-224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3">
            <a:extLst>
              <a:ext uri="{FF2B5EF4-FFF2-40B4-BE49-F238E27FC236}">
                <a16:creationId xmlns:a16="http://schemas.microsoft.com/office/drawing/2014/main" id="{91B3E2B8-9C9B-33C1-2118-E04D38E8473E}"/>
              </a:ext>
            </a:extLst>
          </p:cNvPr>
          <p:cNvSpPr/>
          <p:nvPr/>
        </p:nvSpPr>
        <p:spPr>
          <a:xfrm>
            <a:off x="7957357" y="8102700"/>
            <a:ext cx="2373285" cy="1176916"/>
          </a:xfrm>
          <a:custGeom>
            <a:avLst/>
            <a:gdLst/>
            <a:ahLst/>
            <a:cxnLst/>
            <a:rect l="l" t="t" r="r" b="b"/>
            <a:pathLst>
              <a:path w="2373285" h="1176916">
                <a:moveTo>
                  <a:pt x="0" y="0"/>
                </a:moveTo>
                <a:lnTo>
                  <a:pt x="2373285" y="0"/>
                </a:lnTo>
                <a:lnTo>
                  <a:pt x="2373285" y="1176917"/>
                </a:lnTo>
                <a:lnTo>
                  <a:pt x="0" y="117691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número de diapositiva 2">
            <a:extLst>
              <a:ext uri="{FF2B5EF4-FFF2-40B4-BE49-F238E27FC236}">
                <a16:creationId xmlns:a16="http://schemas.microsoft.com/office/drawing/2014/main" id="{4058A719-7F9A-AA0B-4E04-9D752C3BBCEA}"/>
              </a:ext>
            </a:extLst>
          </p:cNvPr>
          <p:cNvSpPr>
            <a:spLocks noGrp="1"/>
          </p:cNvSpPr>
          <p:nvPr>
            <p:ph type="sldNum" sz="quarter" idx="12"/>
          </p:nvPr>
        </p:nvSpPr>
        <p:spPr>
          <a:xfrm>
            <a:off x="14630400" y="9514471"/>
            <a:ext cx="2133600"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411483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55435227-0C45-3478-F994-23960582D1D6}"/>
              </a:ext>
            </a:extLst>
          </p:cNvPr>
          <p:cNvSpPr txBox="1"/>
          <p:nvPr/>
        </p:nvSpPr>
        <p:spPr>
          <a:xfrm>
            <a:off x="1447800" y="419100"/>
            <a:ext cx="16002000" cy="1051570"/>
          </a:xfrm>
          <a:prstGeom prst="rect">
            <a:avLst/>
          </a:prstGeom>
        </p:spPr>
        <p:txBody>
          <a:bodyPr wrap="square" lIns="0" tIns="0" rIns="0" bIns="0" rtlCol="0" anchor="t">
            <a:spAutoFit/>
          </a:bodyPr>
          <a:lstStyle/>
          <a:p>
            <a:pPr>
              <a:lnSpc>
                <a:spcPts val="4096"/>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8.DISTRIBUCIÓN TERRITORIAL DE LOSCICLOS FORMATIVOS</a:t>
            </a:r>
          </a:p>
        </p:txBody>
      </p:sp>
      <p:sp>
        <p:nvSpPr>
          <p:cNvPr id="6" name="CuadroTexto 5">
            <a:extLst>
              <a:ext uri="{FF2B5EF4-FFF2-40B4-BE49-F238E27FC236}">
                <a16:creationId xmlns:a16="http://schemas.microsoft.com/office/drawing/2014/main" id="{3B7BB38B-DC63-73FC-4A7A-87906F22B05D}"/>
              </a:ext>
            </a:extLst>
          </p:cNvPr>
          <p:cNvSpPr txBox="1"/>
          <p:nvPr/>
        </p:nvSpPr>
        <p:spPr>
          <a:xfrm>
            <a:off x="1219200" y="1526757"/>
            <a:ext cx="16002000" cy="8550995"/>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La distribución territorial de los ciclos formativos en nuestra demarcación está desequilibrada. Se debe considerar la distribución de población, los medios de transporte público y su frecuencia entre los municipios. Estas variables son especialmente relevantes en municipios con bajos ingresos per cápita.</a:t>
            </a:r>
          </a:p>
          <a:p>
            <a:pPr algn="just">
              <a:lnSpc>
                <a:spcPct val="150000"/>
              </a:lnSpc>
            </a:pPr>
            <a:endParaRPr lang="es-ES" sz="11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Este hecho se puede comprobar en el gráfico de la siguiente página. Al analizar dos ciudades vecinas y similares en número de habitantes, Lloret de Mar y Blanes, se observa una diferencia considerable en el número de ciclos de formación profesional que se imparten en cada una.</a:t>
            </a:r>
          </a:p>
          <a:p>
            <a:pPr algn="just">
              <a:lnSpc>
                <a:spcPct val="150000"/>
              </a:lnSpc>
            </a:pPr>
            <a:endParaRPr lang="es-ES" sz="11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Específicamente, en Blanes se ofrecen 11 ciclos de formación profesional de grado medio, mientras que en Lloret de Mar solo 7 (2 de régimen especial). En cuanto a los ciclos de formación profesional de grado superior, la situación se agrava aún más. La oferta en Blanes es de 10 ciclos, mientras que en Lloret son solo 3.</a:t>
            </a:r>
          </a:p>
          <a:p>
            <a:pPr algn="just">
              <a:lnSpc>
                <a:spcPct val="150000"/>
              </a:lnSpc>
            </a:pPr>
            <a:endParaRPr lang="es-ES" sz="11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Esta diferencia no es justificable por el volumen de población en cada municipio, ni siquiera considerando que más del 50% de las plazas hoteleras de la Costa Brava se encuentran en Lloret de Mar.</a:t>
            </a:r>
          </a:p>
          <a:p>
            <a:pPr algn="just">
              <a:lnSpc>
                <a:spcPct val="150000"/>
              </a:lnSpc>
            </a:pPr>
            <a:endParaRPr lang="es-ES" sz="11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En cuanto a la Costa Brava Centro, específicamente entre Palafrugell y Sant Feliu de Guíxols, las diferencias son muy reducidas. La oferta formativa se complementa con ciclos en Girona, junto con Salt.</a:t>
            </a:r>
          </a:p>
        </p:txBody>
      </p:sp>
      <p:sp>
        <p:nvSpPr>
          <p:cNvPr id="3" name="Marcador de número de diapositiva 2">
            <a:extLst>
              <a:ext uri="{FF2B5EF4-FFF2-40B4-BE49-F238E27FC236}">
                <a16:creationId xmlns:a16="http://schemas.microsoft.com/office/drawing/2014/main" id="{28C7C08C-23BE-9138-F035-8786EE10EC6D}"/>
              </a:ext>
            </a:extLst>
          </p:cNvPr>
          <p:cNvSpPr>
            <a:spLocks noGrp="1"/>
          </p:cNvSpPr>
          <p:nvPr>
            <p:ph type="sldNum" sz="quarter" idx="12"/>
          </p:nvPr>
        </p:nvSpPr>
        <p:spPr>
          <a:xfrm>
            <a:off x="15087600" y="9685337"/>
            <a:ext cx="2133600" cy="365125"/>
          </a:xfrm>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BC6D510-0984-472B-8ACF-4C9C2E67333C}"/>
              </a:ext>
            </a:extLst>
          </p:cNvPr>
          <p:cNvGraphicFramePr>
            <a:graphicFrameLocks noGrp="1"/>
          </p:cNvGraphicFramePr>
          <p:nvPr>
            <p:extLst>
              <p:ext uri="{D42A27DB-BD31-4B8C-83A1-F6EECF244321}">
                <p14:modId xmlns:p14="http://schemas.microsoft.com/office/powerpoint/2010/main" val="3713128806"/>
              </p:ext>
            </p:extLst>
          </p:nvPr>
        </p:nvGraphicFramePr>
        <p:xfrm>
          <a:off x="1524000" y="3162300"/>
          <a:ext cx="15392401" cy="5521637"/>
        </p:xfrm>
        <a:graphic>
          <a:graphicData uri="http://schemas.openxmlformats.org/drawingml/2006/table">
            <a:tbl>
              <a:tblPr/>
              <a:tblGrid>
                <a:gridCol w="3960806">
                  <a:extLst>
                    <a:ext uri="{9D8B030D-6E8A-4147-A177-3AD203B41FA5}">
                      <a16:colId xmlns:a16="http://schemas.microsoft.com/office/drawing/2014/main" val="1202207309"/>
                    </a:ext>
                  </a:extLst>
                </a:gridCol>
                <a:gridCol w="3703192">
                  <a:extLst>
                    <a:ext uri="{9D8B030D-6E8A-4147-A177-3AD203B41FA5}">
                      <a16:colId xmlns:a16="http://schemas.microsoft.com/office/drawing/2014/main" val="2365280732"/>
                    </a:ext>
                  </a:extLst>
                </a:gridCol>
                <a:gridCol w="4154017">
                  <a:extLst>
                    <a:ext uri="{9D8B030D-6E8A-4147-A177-3AD203B41FA5}">
                      <a16:colId xmlns:a16="http://schemas.microsoft.com/office/drawing/2014/main" val="3925466155"/>
                    </a:ext>
                  </a:extLst>
                </a:gridCol>
                <a:gridCol w="3574386">
                  <a:extLst>
                    <a:ext uri="{9D8B030D-6E8A-4147-A177-3AD203B41FA5}">
                      <a16:colId xmlns:a16="http://schemas.microsoft.com/office/drawing/2014/main" val="2742836147"/>
                    </a:ext>
                  </a:extLst>
                </a:gridCol>
              </a:tblGrid>
              <a:tr h="501967">
                <a:tc>
                  <a:txBody>
                    <a:bodyPr/>
                    <a:lstStyle/>
                    <a:p>
                      <a:pPr algn="l" fontAlgn="b"/>
                      <a:endParaRPr lang="ca-ES" sz="2000" b="0" i="0" u="none" strike="noStrike" dirty="0">
                        <a:solidFill>
                          <a:srgbClr val="000000"/>
                        </a:solidFill>
                        <a:effectLst/>
                        <a:latin typeface="+mj-lt"/>
                      </a:endParaRPr>
                    </a:p>
                  </a:txBody>
                  <a:tcPr marL="6350" marR="6350" marT="6350"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chemeClr val="accent1">
                              <a:lumMod val="75000"/>
                            </a:schemeClr>
                          </a:solidFill>
                          <a:effectLst/>
                          <a:latin typeface="+mj-lt"/>
                          <a:ea typeface="Tahoma" panose="020B0604030504040204" pitchFamily="34" charset="0"/>
                          <a:cs typeface="Tahoma" panose="020B0604030504040204" pitchFamily="34" charset="0"/>
                        </a:rPr>
                        <a:t>POBLACIÓN</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a-ES" sz="2000" b="0" i="0" u="none" strike="noStrike" dirty="0">
                          <a:solidFill>
                            <a:schemeClr val="accent1">
                              <a:lumMod val="75000"/>
                            </a:schemeClr>
                          </a:solidFill>
                          <a:effectLst/>
                          <a:latin typeface="+mj-lt"/>
                          <a:ea typeface="Tahoma" panose="020B0604030504040204" pitchFamily="34" charset="0"/>
                          <a:cs typeface="Tahoma" panose="020B0604030504040204" pitchFamily="34" charset="0"/>
                        </a:rPr>
                        <a:t>CICLOS FPGM</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a-ES" sz="2000" b="0" i="0" u="none" strike="noStrike" dirty="0">
                          <a:solidFill>
                            <a:schemeClr val="accent1">
                              <a:lumMod val="75000"/>
                            </a:schemeClr>
                          </a:solidFill>
                          <a:effectLst/>
                          <a:latin typeface="+mj-lt"/>
                          <a:ea typeface="Tahoma" panose="020B0604030504040204" pitchFamily="34" charset="0"/>
                          <a:cs typeface="Tahoma" panose="020B0604030504040204" pitchFamily="34" charset="0"/>
                        </a:rPr>
                        <a:t>CICLOS FPGS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604281"/>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LLORET DE 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41.159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67411976"/>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BLANES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41.517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2000" b="0" i="0" u="none" strike="noStrike" dirty="0">
                          <a:solidFill>
                            <a:srgbClr val="000000"/>
                          </a:solidFill>
                          <a:effectLst/>
                          <a:latin typeface="+mj-lt"/>
                          <a:ea typeface="Tahoma" panose="020B0604030504040204" pitchFamily="34" charset="0"/>
                          <a:cs typeface="Tahoma" panose="020B0604030504040204" pitchFamily="34" charset="0"/>
                        </a:rPr>
                        <a:t>1</a:t>
                      </a:r>
                      <a:r>
                        <a:rPr lang="ca-ES" sz="2000" b="0" i="0" u="none" strike="noStrike" dirty="0">
                          <a:solidFill>
                            <a:srgbClr val="000000"/>
                          </a:solidFill>
                          <a:effectLst/>
                          <a:latin typeface="+mj-lt"/>
                          <a:ea typeface="Tahoma" panose="020B0604030504040204" pitchFamily="34" charset="0"/>
                          <a:cs typeface="Tahoma" panose="020B060403050404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88979448"/>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TOSSA DE 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6.185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26799367"/>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VIDRERES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a:solidFill>
                            <a:srgbClr val="000000"/>
                          </a:solidFill>
                          <a:effectLst/>
                          <a:latin typeface="+mj-lt"/>
                          <a:ea typeface="Tahoma" panose="020B0604030504040204" pitchFamily="34" charset="0"/>
                          <a:cs typeface="Tahoma" panose="020B0604030504040204" pitchFamily="34" charset="0"/>
                        </a:rPr>
                        <a:t>8.452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78786443"/>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CASTELL - PLATJA D'ARO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12.533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4607610"/>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PALAFRUGELL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23.864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71800373"/>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TORROELLA DE MONTGRÍ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a:solidFill>
                            <a:srgbClr val="000000"/>
                          </a:solidFill>
                          <a:effectLst/>
                          <a:latin typeface="+mj-lt"/>
                          <a:ea typeface="Tahoma" panose="020B0604030504040204" pitchFamily="34" charset="0"/>
                          <a:cs typeface="Tahoma" panose="020B0604030504040204" pitchFamily="34" charset="0"/>
                        </a:rPr>
                        <a:t>12.232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0557541"/>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SANT FELIU DE GUIXOLS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a:solidFill>
                            <a:srgbClr val="000000"/>
                          </a:solidFill>
                          <a:effectLst/>
                          <a:latin typeface="+mj-lt"/>
                          <a:ea typeface="Tahoma" panose="020B0604030504040204" pitchFamily="34" charset="0"/>
                          <a:cs typeface="Tahoma" panose="020B0604030504040204" pitchFamily="34" charset="0"/>
                        </a:rPr>
                        <a:t>22.643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910300"/>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SALT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a:solidFill>
                            <a:srgbClr val="000000"/>
                          </a:solidFill>
                          <a:effectLst/>
                          <a:latin typeface="+mj-lt"/>
                          <a:ea typeface="Tahoma" panose="020B0604030504040204" pitchFamily="34" charset="0"/>
                          <a:cs typeface="Tahoma" panose="020B0604030504040204" pitchFamily="34" charset="0"/>
                        </a:rPr>
                        <a:t>33.337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20580081"/>
                  </a:ext>
                </a:extLst>
              </a:tr>
              <a:tr h="501967">
                <a:tc>
                  <a:txBody>
                    <a:bodyPr/>
                    <a:lstStyle/>
                    <a:p>
                      <a:pPr algn="l"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  GIRONA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170.792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a:solidFill>
                            <a:srgbClr val="000000"/>
                          </a:solidFill>
                          <a:effectLst/>
                          <a:latin typeface="+mj-lt"/>
                          <a:ea typeface="Tahoma" panose="020B0604030504040204" pitchFamily="34" charset="0"/>
                          <a:cs typeface="Tahoma" panose="020B060403050404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ca-ES" sz="2000" b="0" i="0" u="none" strike="noStrike" dirty="0">
                          <a:solidFill>
                            <a:srgbClr val="000000"/>
                          </a:solidFill>
                          <a:effectLst/>
                          <a:latin typeface="+mj-lt"/>
                          <a:ea typeface="Tahoma" panose="020B0604030504040204" pitchFamily="34" charset="0"/>
                          <a:cs typeface="Tahoma" panose="020B0604030504040204" pitchFamily="34" charset="0"/>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62410963"/>
                  </a:ext>
                </a:extLst>
              </a:tr>
            </a:tbl>
          </a:graphicData>
        </a:graphic>
      </p:graphicFrame>
      <p:sp>
        <p:nvSpPr>
          <p:cNvPr id="4" name="TextBox 6">
            <a:extLst>
              <a:ext uri="{FF2B5EF4-FFF2-40B4-BE49-F238E27FC236}">
                <a16:creationId xmlns:a16="http://schemas.microsoft.com/office/drawing/2014/main" id="{55435227-0C45-3478-F994-23960582D1D6}"/>
              </a:ext>
            </a:extLst>
          </p:cNvPr>
          <p:cNvSpPr txBox="1"/>
          <p:nvPr/>
        </p:nvSpPr>
        <p:spPr>
          <a:xfrm>
            <a:off x="1295400" y="876300"/>
            <a:ext cx="16535400" cy="1051570"/>
          </a:xfrm>
          <a:prstGeom prst="rect">
            <a:avLst/>
          </a:prstGeom>
        </p:spPr>
        <p:txBody>
          <a:bodyPr wrap="square" lIns="0" tIns="0" rIns="0" bIns="0" rtlCol="0" anchor="t">
            <a:spAutoFit/>
          </a:bodyPr>
          <a:lstStyle/>
          <a:p>
            <a:pPr>
              <a:lnSpc>
                <a:spcPts val="4096"/>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8. DISTRIBUCIÓN TERRITORIAL DE LOS CICLOS FORMATIVOS</a:t>
            </a:r>
          </a:p>
        </p:txBody>
      </p:sp>
      <p:sp>
        <p:nvSpPr>
          <p:cNvPr id="2" name="CuadroTexto 1">
            <a:extLst>
              <a:ext uri="{FF2B5EF4-FFF2-40B4-BE49-F238E27FC236}">
                <a16:creationId xmlns:a16="http://schemas.microsoft.com/office/drawing/2014/main" id="{817659D1-4092-4759-0013-3DFA9F400EC9}"/>
              </a:ext>
            </a:extLst>
          </p:cNvPr>
          <p:cNvSpPr txBox="1"/>
          <p:nvPr/>
        </p:nvSpPr>
        <p:spPr>
          <a:xfrm>
            <a:off x="1524000" y="8953500"/>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Elaboración 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es-ES" sz="1200" dirty="0">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6" name="CuadroTexto 5">
            <a:extLst>
              <a:ext uri="{FF2B5EF4-FFF2-40B4-BE49-F238E27FC236}">
                <a16:creationId xmlns:a16="http://schemas.microsoft.com/office/drawing/2014/main" id="{95D435C0-44F7-8926-41BB-93F3C634FE72}"/>
              </a:ext>
            </a:extLst>
          </p:cNvPr>
          <p:cNvSpPr txBox="1"/>
          <p:nvPr/>
        </p:nvSpPr>
        <p:spPr>
          <a:xfrm>
            <a:off x="1524000" y="2708788"/>
            <a:ext cx="9144000" cy="338554"/>
          </a:xfrm>
          <a:prstGeom prst="rect">
            <a:avLst/>
          </a:prstGeom>
          <a:noFill/>
        </p:spPr>
        <p:txBody>
          <a:bodyPr wrap="square">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3. DISTRIBUCIÓN TERRITORIAL DE LOS CICLOS FORMATIVOS</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7" name="Marcador de número de diapositiva 6">
            <a:extLst>
              <a:ext uri="{FF2B5EF4-FFF2-40B4-BE49-F238E27FC236}">
                <a16:creationId xmlns:a16="http://schemas.microsoft.com/office/drawing/2014/main" id="{474945DE-02AA-3EC6-8B47-A988E88E914E}"/>
              </a:ext>
            </a:extLst>
          </p:cNvPr>
          <p:cNvSpPr>
            <a:spLocks noGrp="1"/>
          </p:cNvSpPr>
          <p:nvPr>
            <p:ph type="sldNum" sz="quarter" idx="12"/>
          </p:nvPr>
        </p:nvSpPr>
        <p:spPr>
          <a:xfrm>
            <a:off x="14859000" y="9581817"/>
            <a:ext cx="2133600" cy="365125"/>
          </a:xfrm>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225801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612663"/>
            <a:ext cx="11667600" cy="788806"/>
          </a:xfrm>
          <a:prstGeom prst="rect">
            <a:avLst/>
          </a:prstGeom>
        </p:spPr>
        <p:txBody>
          <a:bodyPr wrap="square" lIns="0" tIns="0" rIns="0" bIns="0" rtlCol="0" anchor="t">
            <a:spAutoFit/>
          </a:bodyPr>
          <a:lstStyle/>
          <a:p>
            <a:pPr>
              <a:lnSpc>
                <a:spcPts val="7050"/>
              </a:lnSpc>
            </a:pPr>
            <a:r>
              <a:rPr lang="en-US" sz="3200" b="1" spc="2275" dirty="0">
                <a:solidFill>
                  <a:srgbClr val="004AAD"/>
                </a:solidFill>
                <a:latin typeface="Open Sans 2" panose="020B0604020202020204" charset="0"/>
                <a:ea typeface="Open Sans 2" panose="020B0604020202020204" charset="0"/>
                <a:cs typeface="Open Sans 2" panose="020B0604020202020204" charset="0"/>
              </a:rPr>
              <a:t>LLORET</a:t>
            </a:r>
            <a:r>
              <a:rPr lang="en-US" sz="3200" spc="2275" dirty="0">
                <a:solidFill>
                  <a:srgbClr val="004AAD"/>
                </a:solidFill>
                <a:latin typeface="Open Sans 2" panose="020B0604020202020204" charset="0"/>
                <a:ea typeface="Open Sans 2" panose="020B0604020202020204" charset="0"/>
                <a:cs typeface="Open Sans 2" panose="020B0604020202020204" charset="0"/>
              </a:rPr>
              <a:t> DE MAR</a:t>
            </a:r>
          </a:p>
        </p:txBody>
      </p:sp>
      <p:graphicFrame>
        <p:nvGraphicFramePr>
          <p:cNvPr id="3" name="Tabla 2">
            <a:extLst>
              <a:ext uri="{FF2B5EF4-FFF2-40B4-BE49-F238E27FC236}">
                <a16:creationId xmlns:a16="http://schemas.microsoft.com/office/drawing/2014/main" id="{51409B34-4A9B-7391-96AA-B9F5B1F1E0E0}"/>
              </a:ext>
            </a:extLst>
          </p:cNvPr>
          <p:cNvGraphicFramePr>
            <a:graphicFrameLocks noGrp="1"/>
          </p:cNvGraphicFramePr>
          <p:nvPr>
            <p:extLst>
              <p:ext uri="{D42A27DB-BD31-4B8C-83A1-F6EECF244321}">
                <p14:modId xmlns:p14="http://schemas.microsoft.com/office/powerpoint/2010/main" val="2809850819"/>
              </p:ext>
            </p:extLst>
          </p:nvPr>
        </p:nvGraphicFramePr>
        <p:xfrm>
          <a:off x="9749380" y="1867427"/>
          <a:ext cx="7988300" cy="2200310"/>
        </p:xfrm>
        <a:graphic>
          <a:graphicData uri="http://schemas.openxmlformats.org/drawingml/2006/table">
            <a:tbl>
              <a:tblPr/>
              <a:tblGrid>
                <a:gridCol w="5321300">
                  <a:extLst>
                    <a:ext uri="{9D8B030D-6E8A-4147-A177-3AD203B41FA5}">
                      <a16:colId xmlns:a16="http://schemas.microsoft.com/office/drawing/2014/main" val="1174956560"/>
                    </a:ext>
                  </a:extLst>
                </a:gridCol>
                <a:gridCol w="2667000">
                  <a:extLst>
                    <a:ext uri="{9D8B030D-6E8A-4147-A177-3AD203B41FA5}">
                      <a16:colId xmlns:a16="http://schemas.microsoft.com/office/drawing/2014/main" val="2898456179"/>
                    </a:ext>
                  </a:extLst>
                </a:gridCol>
              </a:tblGrid>
              <a:tr h="440062">
                <a:tc>
                  <a:txBody>
                    <a:bodyPr/>
                    <a:lstStyle/>
                    <a:p>
                      <a:pPr algn="l"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NIVEL DE FORMACIÓN EN LLORET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69635147"/>
                  </a:ext>
                </a:extLst>
              </a:tr>
              <a:tr h="440062">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Educación primaria o inferior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633495"/>
                  </a:ext>
                </a:extLst>
              </a:tr>
              <a:tr h="440062">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Primera etapa de educación secundaria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912610"/>
                  </a:ext>
                </a:extLst>
              </a:tr>
              <a:tr h="440062">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Segunda etapa de educación secundaria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768325"/>
                  </a:ext>
                </a:extLst>
              </a:tr>
              <a:tr h="440062">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Educación superior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571303"/>
                  </a:ext>
                </a:extLst>
              </a:tr>
            </a:tbl>
          </a:graphicData>
        </a:graphic>
      </p:graphicFrame>
      <p:graphicFrame>
        <p:nvGraphicFramePr>
          <p:cNvPr id="4" name="Tabla 3">
            <a:extLst>
              <a:ext uri="{FF2B5EF4-FFF2-40B4-BE49-F238E27FC236}">
                <a16:creationId xmlns:a16="http://schemas.microsoft.com/office/drawing/2014/main" id="{BC2BB31F-622D-AD3A-3488-C81439290A95}"/>
              </a:ext>
            </a:extLst>
          </p:cNvPr>
          <p:cNvGraphicFramePr>
            <a:graphicFrameLocks noGrp="1"/>
          </p:cNvGraphicFramePr>
          <p:nvPr>
            <p:extLst>
              <p:ext uri="{D42A27DB-BD31-4B8C-83A1-F6EECF244321}">
                <p14:modId xmlns:p14="http://schemas.microsoft.com/office/powerpoint/2010/main" val="3207272199"/>
              </p:ext>
            </p:extLst>
          </p:nvPr>
        </p:nvGraphicFramePr>
        <p:xfrm>
          <a:off x="9688339" y="4485930"/>
          <a:ext cx="8040117" cy="1371600"/>
        </p:xfrm>
        <a:graphic>
          <a:graphicData uri="http://schemas.openxmlformats.org/drawingml/2006/table">
            <a:tbl>
              <a:tblPr/>
              <a:tblGrid>
                <a:gridCol w="3365260">
                  <a:extLst>
                    <a:ext uri="{9D8B030D-6E8A-4147-A177-3AD203B41FA5}">
                      <a16:colId xmlns:a16="http://schemas.microsoft.com/office/drawing/2014/main" val="3512938623"/>
                    </a:ext>
                  </a:extLst>
                </a:gridCol>
                <a:gridCol w="2504380">
                  <a:extLst>
                    <a:ext uri="{9D8B030D-6E8A-4147-A177-3AD203B41FA5}">
                      <a16:colId xmlns:a16="http://schemas.microsoft.com/office/drawing/2014/main" val="3300756867"/>
                    </a:ext>
                  </a:extLst>
                </a:gridCol>
                <a:gridCol w="2170477">
                  <a:extLst>
                    <a:ext uri="{9D8B030D-6E8A-4147-A177-3AD203B41FA5}">
                      <a16:colId xmlns:a16="http://schemas.microsoft.com/office/drawing/2014/main" val="3342990296"/>
                    </a:ext>
                  </a:extLst>
                </a:gridCol>
              </a:tblGrid>
              <a:tr h="457200">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FAMILIAS PROFESIONALES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CICLOS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29281166"/>
                  </a:ext>
                </a:extLst>
              </a:tr>
              <a:tr h="457200">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65995195"/>
                  </a:ext>
                </a:extLst>
              </a:tr>
              <a:tr h="457200">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8114743"/>
                  </a:ext>
                </a:extLst>
              </a:tr>
            </a:tbl>
          </a:graphicData>
        </a:graphic>
      </p:graphicFrame>
      <p:graphicFrame>
        <p:nvGraphicFramePr>
          <p:cNvPr id="5" name="Tabla 4">
            <a:extLst>
              <a:ext uri="{FF2B5EF4-FFF2-40B4-BE49-F238E27FC236}">
                <a16:creationId xmlns:a16="http://schemas.microsoft.com/office/drawing/2014/main" id="{E21E25C0-63D9-3742-5001-7582B8854928}"/>
              </a:ext>
            </a:extLst>
          </p:cNvPr>
          <p:cNvGraphicFramePr>
            <a:graphicFrameLocks noGrp="1"/>
          </p:cNvGraphicFramePr>
          <p:nvPr>
            <p:extLst>
              <p:ext uri="{D42A27DB-BD31-4B8C-83A1-F6EECF244321}">
                <p14:modId xmlns:p14="http://schemas.microsoft.com/office/powerpoint/2010/main" val="852535558"/>
              </p:ext>
            </p:extLst>
          </p:nvPr>
        </p:nvGraphicFramePr>
        <p:xfrm>
          <a:off x="381000" y="3848100"/>
          <a:ext cx="9023350" cy="2009430"/>
        </p:xfrm>
        <a:graphic>
          <a:graphicData uri="http://schemas.openxmlformats.org/drawingml/2006/table">
            <a:tbl>
              <a:tblPr/>
              <a:tblGrid>
                <a:gridCol w="3733800">
                  <a:extLst>
                    <a:ext uri="{9D8B030D-6E8A-4147-A177-3AD203B41FA5}">
                      <a16:colId xmlns:a16="http://schemas.microsoft.com/office/drawing/2014/main" val="1962670377"/>
                    </a:ext>
                  </a:extLst>
                </a:gridCol>
                <a:gridCol w="5289550">
                  <a:extLst>
                    <a:ext uri="{9D8B030D-6E8A-4147-A177-3AD203B41FA5}">
                      <a16:colId xmlns:a16="http://schemas.microsoft.com/office/drawing/2014/main" val="4185484106"/>
                    </a:ext>
                  </a:extLst>
                </a:gridCol>
              </a:tblGrid>
              <a:tr h="401886">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HOSTELERÍA Y TURISMO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CICLO FORMATIVO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32933621"/>
                  </a:ext>
                </a:extLst>
              </a:tr>
              <a:tr h="535848">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Cocina y gastronomía (Dual)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8457038"/>
                  </a:ext>
                </a:extLst>
              </a:tr>
              <a:tr h="535848">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Servicio de restauración (Dual)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415096"/>
                  </a:ext>
                </a:extLst>
              </a:tr>
              <a:tr h="535848">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Gestión de alojamientos turísticos (Dual)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507412"/>
                  </a:ext>
                </a:extLst>
              </a:tr>
            </a:tbl>
          </a:graphicData>
        </a:graphic>
      </p:graphicFrame>
      <p:graphicFrame>
        <p:nvGraphicFramePr>
          <p:cNvPr id="6" name="Tabla 5">
            <a:extLst>
              <a:ext uri="{FF2B5EF4-FFF2-40B4-BE49-F238E27FC236}">
                <a16:creationId xmlns:a16="http://schemas.microsoft.com/office/drawing/2014/main" id="{EB45AD1F-119C-8D00-D085-EFB9AEBFCBAC}"/>
              </a:ext>
            </a:extLst>
          </p:cNvPr>
          <p:cNvGraphicFramePr>
            <a:graphicFrameLocks noGrp="1"/>
          </p:cNvGraphicFramePr>
          <p:nvPr>
            <p:extLst>
              <p:ext uri="{D42A27DB-BD31-4B8C-83A1-F6EECF244321}">
                <p14:modId xmlns:p14="http://schemas.microsoft.com/office/powerpoint/2010/main" val="3110786614"/>
              </p:ext>
            </p:extLst>
          </p:nvPr>
        </p:nvGraphicFramePr>
        <p:xfrm>
          <a:off x="9873233" y="7474481"/>
          <a:ext cx="7812931" cy="1405491"/>
        </p:xfrm>
        <a:graphic>
          <a:graphicData uri="http://schemas.openxmlformats.org/drawingml/2006/table">
            <a:tbl>
              <a:tblPr/>
              <a:tblGrid>
                <a:gridCol w="3302373">
                  <a:extLst>
                    <a:ext uri="{9D8B030D-6E8A-4147-A177-3AD203B41FA5}">
                      <a16:colId xmlns:a16="http://schemas.microsoft.com/office/drawing/2014/main" val="2499913594"/>
                    </a:ext>
                  </a:extLst>
                </a:gridCol>
                <a:gridCol w="2819099">
                  <a:extLst>
                    <a:ext uri="{9D8B030D-6E8A-4147-A177-3AD203B41FA5}">
                      <a16:colId xmlns:a16="http://schemas.microsoft.com/office/drawing/2014/main" val="3045333920"/>
                    </a:ext>
                  </a:extLst>
                </a:gridCol>
                <a:gridCol w="1691459">
                  <a:extLst>
                    <a:ext uri="{9D8B030D-6E8A-4147-A177-3AD203B41FA5}">
                      <a16:colId xmlns:a16="http://schemas.microsoft.com/office/drawing/2014/main" val="1980263340"/>
                    </a:ext>
                  </a:extLst>
                </a:gridCol>
              </a:tblGrid>
              <a:tr h="468497">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FAMILIAS PROFESIONALES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CICLO FORMATIVO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DUAL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01283750"/>
                  </a:ext>
                </a:extLst>
              </a:tr>
              <a:tr h="468497">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3956432"/>
                  </a:ext>
                </a:extLst>
              </a:tr>
              <a:tr h="468497">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10860427"/>
                  </a:ext>
                </a:extLst>
              </a:tr>
            </a:tbl>
          </a:graphicData>
        </a:graphic>
      </p:graphicFrame>
      <p:graphicFrame>
        <p:nvGraphicFramePr>
          <p:cNvPr id="7" name="Tabla 6">
            <a:extLst>
              <a:ext uri="{FF2B5EF4-FFF2-40B4-BE49-F238E27FC236}">
                <a16:creationId xmlns:a16="http://schemas.microsoft.com/office/drawing/2014/main" id="{A4D87884-E01E-EAB6-D992-EA7CCAAC382D}"/>
              </a:ext>
            </a:extLst>
          </p:cNvPr>
          <p:cNvGraphicFramePr>
            <a:graphicFrameLocks noGrp="1"/>
          </p:cNvGraphicFramePr>
          <p:nvPr>
            <p:extLst>
              <p:ext uri="{D42A27DB-BD31-4B8C-83A1-F6EECF244321}">
                <p14:modId xmlns:p14="http://schemas.microsoft.com/office/powerpoint/2010/main" val="2751365012"/>
              </p:ext>
            </p:extLst>
          </p:nvPr>
        </p:nvGraphicFramePr>
        <p:xfrm>
          <a:off x="468139" y="7203397"/>
          <a:ext cx="9220200" cy="1676575"/>
        </p:xfrm>
        <a:graphic>
          <a:graphicData uri="http://schemas.openxmlformats.org/drawingml/2006/table">
            <a:tbl>
              <a:tblPr/>
              <a:tblGrid>
                <a:gridCol w="3810000">
                  <a:extLst>
                    <a:ext uri="{9D8B030D-6E8A-4147-A177-3AD203B41FA5}">
                      <a16:colId xmlns:a16="http://schemas.microsoft.com/office/drawing/2014/main" val="3950987079"/>
                    </a:ext>
                  </a:extLst>
                </a:gridCol>
                <a:gridCol w="5410200">
                  <a:extLst>
                    <a:ext uri="{9D8B030D-6E8A-4147-A177-3AD203B41FA5}">
                      <a16:colId xmlns:a16="http://schemas.microsoft.com/office/drawing/2014/main" val="3060305990"/>
                    </a:ext>
                  </a:extLst>
                </a:gridCol>
              </a:tblGrid>
              <a:tr h="335315">
                <a:tc>
                  <a:txBody>
                    <a:bodyPr/>
                    <a:lstStyle/>
                    <a:p>
                      <a:pPr algn="l"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HOSTELERÍA Y TURISMO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CICLO FORMATIVO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46840754"/>
                  </a:ext>
                </a:extLst>
              </a:tr>
              <a:tr h="335315">
                <a:tc>
                  <a:txBody>
                    <a:bodyPr/>
                    <a:lstStyle/>
                    <a:p>
                      <a:pPr algn="ctr" fontAlgn="b"/>
                      <a:r>
                        <a:rPr lang="ca-ES"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CFGM</a:t>
                      </a:r>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770000"/>
                  </a:ext>
                </a:extLst>
              </a:tr>
              <a:tr h="335315">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CGGS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t-BR" sz="2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Guía</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a-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información</a:t>
                      </a:r>
                      <a:r>
                        <a:rPr lang="ca-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y</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a-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asistencia</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a-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turística</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4213858"/>
                  </a:ext>
                </a:extLst>
              </a:tr>
              <a:tr h="335315">
                <a:tc>
                  <a:txBody>
                    <a:bodyPr/>
                    <a:lstStyle/>
                    <a:p>
                      <a:pPr algn="l" fontAlgn="b"/>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COMERCIO Y MÁRKETING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56307193"/>
                  </a:ext>
                </a:extLst>
              </a:tr>
              <a:tr h="335315">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Márketing</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ca-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publicidad</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AC </a:t>
                      </a:r>
                      <a:r>
                        <a:rPr lang="ca-ES" sz="2000" b="0" i="0" u="none" strike="noStrike" noProof="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turismo</a:t>
                      </a:r>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(Dual)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941826"/>
                  </a:ext>
                </a:extLst>
              </a:tr>
            </a:tbl>
          </a:graphicData>
        </a:graphic>
      </p:graphicFrame>
      <p:graphicFrame>
        <p:nvGraphicFramePr>
          <p:cNvPr id="8" name="Objeto 7">
            <a:extLst>
              <a:ext uri="{FF2B5EF4-FFF2-40B4-BE49-F238E27FC236}">
                <a16:creationId xmlns:a16="http://schemas.microsoft.com/office/drawing/2014/main" id="{6D7515B2-9D1C-57D9-D110-D279C4FA5DC9}"/>
              </a:ext>
            </a:extLst>
          </p:cNvPr>
          <p:cNvGraphicFramePr>
            <a:graphicFrameLocks noChangeAspect="1"/>
          </p:cNvGraphicFramePr>
          <p:nvPr>
            <p:extLst>
              <p:ext uri="{D42A27DB-BD31-4B8C-83A1-F6EECF244321}">
                <p14:modId xmlns:p14="http://schemas.microsoft.com/office/powerpoint/2010/main" val="3740126308"/>
              </p:ext>
            </p:extLst>
          </p:nvPr>
        </p:nvGraphicFramePr>
        <p:xfrm>
          <a:off x="9982200" y="272244"/>
          <a:ext cx="8108950" cy="1610977"/>
        </p:xfrm>
        <a:graphic>
          <a:graphicData uri="http://schemas.openxmlformats.org/presentationml/2006/ole">
            <mc:AlternateContent xmlns:mc="http://schemas.openxmlformats.org/markup-compatibility/2006">
              <mc:Choice xmlns:v="urn:schemas-microsoft-com:vml" Requires="v">
                <p:oleObj spid="_x0000_s1026" name="Acrobat Document" r:id="rId4" imgW="6349764" imgH="1149261" progId="Acrobat.Document.DC">
                  <p:embed/>
                </p:oleObj>
              </mc:Choice>
              <mc:Fallback>
                <p:oleObj name="Acrobat Document" r:id="rId4" imgW="6349764" imgH="1149261" progId="Acrobat.Document.DC">
                  <p:embed/>
                  <p:pic>
                    <p:nvPicPr>
                      <p:cNvPr id="8" name="Objeto 7">
                        <a:extLst>
                          <a:ext uri="{FF2B5EF4-FFF2-40B4-BE49-F238E27FC236}">
                            <a16:creationId xmlns:a16="http://schemas.microsoft.com/office/drawing/2014/main" id="{6D7515B2-9D1C-57D9-D110-D279C4FA5DC9}"/>
                          </a:ext>
                        </a:extLst>
                      </p:cNvPr>
                      <p:cNvPicPr/>
                      <p:nvPr/>
                    </p:nvPicPr>
                    <p:blipFill>
                      <a:blip r:embed="rId5"/>
                      <a:stretch>
                        <a:fillRect/>
                      </a:stretch>
                    </p:blipFill>
                    <p:spPr>
                      <a:xfrm>
                        <a:off x="9982200" y="272244"/>
                        <a:ext cx="8108950" cy="1610977"/>
                      </a:xfrm>
                      <a:prstGeom prst="rect">
                        <a:avLst/>
                      </a:prstGeom>
                    </p:spPr>
                  </p:pic>
                </p:oleObj>
              </mc:Fallback>
            </mc:AlternateContent>
          </a:graphicData>
        </a:graphic>
      </p:graphicFrame>
      <p:sp>
        <p:nvSpPr>
          <p:cNvPr id="9" name="TextBox 2">
            <a:extLst>
              <a:ext uri="{FF2B5EF4-FFF2-40B4-BE49-F238E27FC236}">
                <a16:creationId xmlns:a16="http://schemas.microsoft.com/office/drawing/2014/main" id="{35B16E69-6A43-28F0-00BD-023B9CE1C9FA}"/>
              </a:ext>
            </a:extLst>
          </p:cNvPr>
          <p:cNvSpPr txBox="1"/>
          <p:nvPr/>
        </p:nvSpPr>
        <p:spPr>
          <a:xfrm>
            <a:off x="714153" y="5857530"/>
            <a:ext cx="3571875" cy="790601"/>
          </a:xfrm>
          <a:prstGeom prst="rect">
            <a:avLst/>
          </a:prstGeom>
        </p:spPr>
        <p:txBody>
          <a:bodyPr wrap="square" lIns="0" tIns="0" rIns="0" bIns="0" rtlCol="0" anchor="t">
            <a:spAutoFit/>
          </a:bodyPr>
          <a:lstStyle/>
          <a:p>
            <a:pPr>
              <a:lnSpc>
                <a:spcPts val="7050"/>
              </a:lnSpc>
            </a:pPr>
            <a:r>
              <a:rPr lang="en-US" sz="3200" spc="2275" dirty="0">
                <a:solidFill>
                  <a:srgbClr val="004AAD"/>
                </a:solidFill>
                <a:latin typeface="Open Sans 2" panose="020B0604020202020204" charset="0"/>
                <a:ea typeface="Open Sans 2" panose="020B0604020202020204" charset="0"/>
                <a:cs typeface="Open Sans 2" panose="020B0604020202020204" charset="0"/>
              </a:rPr>
              <a:t>BLANES</a:t>
            </a:r>
            <a:endParaRPr lang="en-US" sz="5400" spc="2275"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0" name="CuadroTexto 9">
            <a:extLst>
              <a:ext uri="{FF2B5EF4-FFF2-40B4-BE49-F238E27FC236}">
                <a16:creationId xmlns:a16="http://schemas.microsoft.com/office/drawing/2014/main" id="{7FB36E84-4231-4BD9-F17F-1E82D9281C67}"/>
              </a:ext>
            </a:extLst>
          </p:cNvPr>
          <p:cNvSpPr txBox="1"/>
          <p:nvPr/>
        </p:nvSpPr>
        <p:spPr>
          <a:xfrm>
            <a:off x="10030047" y="5925663"/>
            <a:ext cx="7543800" cy="307777"/>
          </a:xfrm>
          <a:prstGeom prst="rect">
            <a:avLst/>
          </a:prstGeom>
          <a:noFill/>
        </p:spPr>
        <p:txBody>
          <a:bodyPr wrap="square" rtlCol="0">
            <a:spAutoFit/>
          </a:bodyPr>
          <a:lstStyle/>
          <a:p>
            <a:r>
              <a:rPr lang="es-ES" sz="1400" dirty="0">
                <a:latin typeface="Open Sans 2" panose="020B0604020202020204" charset="0"/>
                <a:ea typeface="Open Sans 2" panose="020B0604020202020204" charset="0"/>
                <a:cs typeface="Open Sans 2" panose="020B0604020202020204" charset="0"/>
              </a:rPr>
              <a:t>* Ciclos Formativos de Grado Medio Régimen Especial</a:t>
            </a:r>
          </a:p>
        </p:txBody>
      </p:sp>
      <p:sp>
        <p:nvSpPr>
          <p:cNvPr id="11" name="CuadroTexto 10">
            <a:extLst>
              <a:ext uri="{FF2B5EF4-FFF2-40B4-BE49-F238E27FC236}">
                <a16:creationId xmlns:a16="http://schemas.microsoft.com/office/drawing/2014/main" id="{012419BD-F374-5CB8-2F46-DABC81F9CE05}"/>
              </a:ext>
            </a:extLst>
          </p:cNvPr>
          <p:cNvSpPr txBox="1"/>
          <p:nvPr/>
        </p:nvSpPr>
        <p:spPr>
          <a:xfrm>
            <a:off x="558581" y="9216103"/>
            <a:ext cx="17564100" cy="830997"/>
          </a:xfrm>
          <a:prstGeom prst="rect">
            <a:avLst/>
          </a:prstGeom>
          <a:noFill/>
        </p:spPr>
        <p:txBody>
          <a:bodyPr wrap="square" rtlCol="0">
            <a:spAutoFit/>
          </a:bodyPr>
          <a:lstStyle/>
          <a:p>
            <a:r>
              <a:rPr lang="es-ES" sz="2400" dirty="0">
                <a:latin typeface="Open Sans 2" panose="020B0604020202020204" charset="0"/>
                <a:ea typeface="Open Sans 2" panose="020B0604020202020204" charset="0"/>
                <a:cs typeface="Open Sans 2" panose="020B0604020202020204" charset="0"/>
              </a:rPr>
              <a:t>Los resultados que se presentan, aunque se analizan especialmente el caso de Lloret de Mar, son extrapolables a todos los municipios turísticos catalanes.</a:t>
            </a:r>
          </a:p>
        </p:txBody>
      </p:sp>
      <p:sp>
        <p:nvSpPr>
          <p:cNvPr id="12" name="CuadroTexto 11">
            <a:extLst>
              <a:ext uri="{FF2B5EF4-FFF2-40B4-BE49-F238E27FC236}">
                <a16:creationId xmlns:a16="http://schemas.microsoft.com/office/drawing/2014/main" id="{BFD77E32-56B6-AD71-053C-F40AF3D8352E}"/>
              </a:ext>
            </a:extLst>
          </p:cNvPr>
          <p:cNvSpPr txBox="1"/>
          <p:nvPr/>
        </p:nvSpPr>
        <p:spPr>
          <a:xfrm>
            <a:off x="10287000" y="8857304"/>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Font: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ca-ES" sz="1200" dirty="0" err="1">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3" name="CuadroTexto 12">
            <a:extLst>
              <a:ext uri="{FF2B5EF4-FFF2-40B4-BE49-F238E27FC236}">
                <a16:creationId xmlns:a16="http://schemas.microsoft.com/office/drawing/2014/main" id="{408FEB85-F690-A759-7960-CB744E0F62B3}"/>
              </a:ext>
            </a:extLst>
          </p:cNvPr>
          <p:cNvSpPr txBox="1"/>
          <p:nvPr/>
        </p:nvSpPr>
        <p:spPr>
          <a:xfrm>
            <a:off x="10134600" y="6219875"/>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Elaboración 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es-ES" sz="1200" dirty="0">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5" name="CuadroTexto 14">
            <a:extLst>
              <a:ext uri="{FF2B5EF4-FFF2-40B4-BE49-F238E27FC236}">
                <a16:creationId xmlns:a16="http://schemas.microsoft.com/office/drawing/2014/main" id="{B9E103A7-ABBB-CDD3-2F71-EB0787BFB20E}"/>
              </a:ext>
            </a:extLst>
          </p:cNvPr>
          <p:cNvSpPr txBox="1"/>
          <p:nvPr/>
        </p:nvSpPr>
        <p:spPr>
          <a:xfrm>
            <a:off x="4544470" y="2854424"/>
            <a:ext cx="9144000" cy="338554"/>
          </a:xfrm>
          <a:prstGeom prst="rect">
            <a:avLst/>
          </a:prstGeom>
          <a:noFill/>
        </p:spPr>
        <p:txBody>
          <a:bodyPr wrap="square">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4. CARACTERÍSTICAS DE LLORET DE MAR</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6" name="CuadroTexto 15">
            <a:extLst>
              <a:ext uri="{FF2B5EF4-FFF2-40B4-BE49-F238E27FC236}">
                <a16:creationId xmlns:a16="http://schemas.microsoft.com/office/drawing/2014/main" id="{CAEF830B-D871-B34D-F8FE-A2D4CB040719}"/>
              </a:ext>
            </a:extLst>
          </p:cNvPr>
          <p:cNvSpPr txBox="1"/>
          <p:nvPr/>
        </p:nvSpPr>
        <p:spPr>
          <a:xfrm>
            <a:off x="5562600" y="6773582"/>
            <a:ext cx="9144000" cy="338554"/>
          </a:xfrm>
          <a:prstGeom prst="rect">
            <a:avLst/>
          </a:prstGeom>
          <a:noFill/>
        </p:spPr>
        <p:txBody>
          <a:bodyPr wrap="square">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5. CARACTERÍSTICAS DE BLANES</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7" name="Marcador de número de diapositiva 16">
            <a:extLst>
              <a:ext uri="{FF2B5EF4-FFF2-40B4-BE49-F238E27FC236}">
                <a16:creationId xmlns:a16="http://schemas.microsoft.com/office/drawing/2014/main" id="{222B4AA0-DFF2-8EAA-E0E6-48453CA35ED3}"/>
              </a:ext>
            </a:extLst>
          </p:cNvPr>
          <p:cNvSpPr>
            <a:spLocks noGrp="1"/>
          </p:cNvSpPr>
          <p:nvPr>
            <p:ph type="sldNum" sz="quarter" idx="12"/>
          </p:nvPr>
        </p:nvSpPr>
        <p:spPr>
          <a:xfrm>
            <a:off x="15532100" y="9750428"/>
            <a:ext cx="2133600" cy="365125"/>
          </a:xfrm>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8950" y="1013435"/>
            <a:ext cx="16430100" cy="788806"/>
          </a:xfrm>
          <a:prstGeom prst="rect">
            <a:avLst/>
          </a:prstGeom>
        </p:spPr>
        <p:txBody>
          <a:bodyPr lIns="0" tIns="0" rIns="0" bIns="0" rtlCol="0" anchor="t">
            <a:spAutoFit/>
          </a:bodyPr>
          <a:lstStyle/>
          <a:p>
            <a:pPr>
              <a:lnSpc>
                <a:spcPts val="7050"/>
              </a:lnSpc>
            </a:pPr>
            <a:r>
              <a:rPr lang="en-US" sz="3200" b="1" spc="2275" dirty="0">
                <a:solidFill>
                  <a:srgbClr val="004AAD"/>
                </a:solidFill>
                <a:latin typeface="Open Sans 2" panose="020B0604020202020204" charset="0"/>
                <a:ea typeface="Open Sans 2" panose="020B0604020202020204" charset="0"/>
                <a:cs typeface="Open Sans 2" panose="020B0604020202020204" charset="0"/>
              </a:rPr>
              <a:t>GIRONA</a:t>
            </a:r>
          </a:p>
        </p:txBody>
      </p:sp>
      <p:pic>
        <p:nvPicPr>
          <p:cNvPr id="1026" name="Picture 2" descr="Maria Carme Vidal Sa (@SastreVidal) / X">
            <a:extLst>
              <a:ext uri="{FF2B5EF4-FFF2-40B4-BE49-F238E27FC236}">
                <a16:creationId xmlns:a16="http://schemas.microsoft.com/office/drawing/2014/main" id="{FEF34D46-58DA-B9CA-E81A-1F33BD147E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000"/>
          <a:stretch/>
        </p:blipFill>
        <p:spPr bwMode="auto">
          <a:xfrm>
            <a:off x="14173200" y="342900"/>
            <a:ext cx="38100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1B61EF85-46B3-66C1-3C5E-259B9C92B41C}"/>
              </a:ext>
            </a:extLst>
          </p:cNvPr>
          <p:cNvGraphicFramePr>
            <a:graphicFrameLocks noGrp="1"/>
          </p:cNvGraphicFramePr>
          <p:nvPr>
            <p:extLst>
              <p:ext uri="{D42A27DB-BD31-4B8C-83A1-F6EECF244321}">
                <p14:modId xmlns:p14="http://schemas.microsoft.com/office/powerpoint/2010/main" val="2168022093"/>
              </p:ext>
            </p:extLst>
          </p:nvPr>
        </p:nvGraphicFramePr>
        <p:xfrm>
          <a:off x="960848" y="2704529"/>
          <a:ext cx="7943850" cy="2362200"/>
        </p:xfrm>
        <a:graphic>
          <a:graphicData uri="http://schemas.openxmlformats.org/drawingml/2006/table">
            <a:tbl>
              <a:tblPr/>
              <a:tblGrid>
                <a:gridCol w="5410200">
                  <a:extLst>
                    <a:ext uri="{9D8B030D-6E8A-4147-A177-3AD203B41FA5}">
                      <a16:colId xmlns:a16="http://schemas.microsoft.com/office/drawing/2014/main" val="4025939409"/>
                    </a:ext>
                  </a:extLst>
                </a:gridCol>
                <a:gridCol w="2533650">
                  <a:extLst>
                    <a:ext uri="{9D8B030D-6E8A-4147-A177-3AD203B41FA5}">
                      <a16:colId xmlns:a16="http://schemas.microsoft.com/office/drawing/2014/main" val="153041176"/>
                    </a:ext>
                  </a:extLst>
                </a:gridCol>
              </a:tblGrid>
              <a:tr h="472440">
                <a:tc>
                  <a:txBody>
                    <a:bodyPr/>
                    <a:lstStyle/>
                    <a:p>
                      <a:pPr algn="l"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NIVEL DE FORMACIÓN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6984511"/>
                  </a:ext>
                </a:extLst>
              </a:tr>
              <a:tr h="47244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Educación</a:t>
                      </a:r>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primaria</a:t>
                      </a:r>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inferior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881681"/>
                  </a:ext>
                </a:extLst>
              </a:tr>
              <a:tr h="47244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Primera etapa de educación secundaria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835274"/>
                  </a:ext>
                </a:extLst>
              </a:tr>
              <a:tr h="47244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Segunda etapa de educación secundaria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944233"/>
                  </a:ext>
                </a:extLst>
              </a:tr>
              <a:tr h="472440">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Educación superior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560264"/>
                  </a:ext>
                </a:extLst>
              </a:tr>
            </a:tbl>
          </a:graphicData>
        </a:graphic>
      </p:graphicFrame>
      <p:graphicFrame>
        <p:nvGraphicFramePr>
          <p:cNvPr id="4" name="Tabla 3">
            <a:extLst>
              <a:ext uri="{FF2B5EF4-FFF2-40B4-BE49-F238E27FC236}">
                <a16:creationId xmlns:a16="http://schemas.microsoft.com/office/drawing/2014/main" id="{1DDA8906-F2D5-599C-8779-2631C038BEC1}"/>
              </a:ext>
            </a:extLst>
          </p:cNvPr>
          <p:cNvGraphicFramePr>
            <a:graphicFrameLocks noGrp="1"/>
          </p:cNvGraphicFramePr>
          <p:nvPr>
            <p:extLst>
              <p:ext uri="{D42A27DB-BD31-4B8C-83A1-F6EECF244321}">
                <p14:modId xmlns:p14="http://schemas.microsoft.com/office/powerpoint/2010/main" val="2280181721"/>
              </p:ext>
            </p:extLst>
          </p:nvPr>
        </p:nvGraphicFramePr>
        <p:xfrm>
          <a:off x="9556438" y="3339238"/>
          <a:ext cx="7943850" cy="1726605"/>
        </p:xfrm>
        <a:graphic>
          <a:graphicData uri="http://schemas.openxmlformats.org/drawingml/2006/table">
            <a:tbl>
              <a:tblPr/>
              <a:tblGrid>
                <a:gridCol w="2819400">
                  <a:extLst>
                    <a:ext uri="{9D8B030D-6E8A-4147-A177-3AD203B41FA5}">
                      <a16:colId xmlns:a16="http://schemas.microsoft.com/office/drawing/2014/main" val="1392734678"/>
                    </a:ext>
                  </a:extLst>
                </a:gridCol>
                <a:gridCol w="2667000">
                  <a:extLst>
                    <a:ext uri="{9D8B030D-6E8A-4147-A177-3AD203B41FA5}">
                      <a16:colId xmlns:a16="http://schemas.microsoft.com/office/drawing/2014/main" val="2861759298"/>
                    </a:ext>
                  </a:extLst>
                </a:gridCol>
                <a:gridCol w="2457450">
                  <a:extLst>
                    <a:ext uri="{9D8B030D-6E8A-4147-A177-3AD203B41FA5}">
                      <a16:colId xmlns:a16="http://schemas.microsoft.com/office/drawing/2014/main" val="478477158"/>
                    </a:ext>
                  </a:extLst>
                </a:gridCol>
              </a:tblGrid>
              <a:tr h="575535">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GIRONA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DUAL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96950507"/>
                  </a:ext>
                </a:extLst>
              </a:tr>
              <a:tr h="575535">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2187858"/>
                  </a:ext>
                </a:extLst>
              </a:tr>
              <a:tr h="575535">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82707285"/>
                  </a:ext>
                </a:extLst>
              </a:tr>
            </a:tbl>
          </a:graphicData>
        </a:graphic>
      </p:graphicFrame>
      <p:graphicFrame>
        <p:nvGraphicFramePr>
          <p:cNvPr id="5" name="Tabla 4">
            <a:extLst>
              <a:ext uri="{FF2B5EF4-FFF2-40B4-BE49-F238E27FC236}">
                <a16:creationId xmlns:a16="http://schemas.microsoft.com/office/drawing/2014/main" id="{04DA027C-DFC4-EB48-FAA9-A3DF4D195D17}"/>
              </a:ext>
            </a:extLst>
          </p:cNvPr>
          <p:cNvGraphicFramePr>
            <a:graphicFrameLocks noGrp="1"/>
          </p:cNvGraphicFramePr>
          <p:nvPr>
            <p:extLst>
              <p:ext uri="{D42A27DB-BD31-4B8C-83A1-F6EECF244321}">
                <p14:modId xmlns:p14="http://schemas.microsoft.com/office/powerpoint/2010/main" val="2180932044"/>
              </p:ext>
            </p:extLst>
          </p:nvPr>
        </p:nvGraphicFramePr>
        <p:xfrm>
          <a:off x="4316819" y="5247739"/>
          <a:ext cx="13183469" cy="4255326"/>
        </p:xfrm>
        <a:graphic>
          <a:graphicData uri="http://schemas.openxmlformats.org/drawingml/2006/table">
            <a:tbl>
              <a:tblPr/>
              <a:tblGrid>
                <a:gridCol w="4577618">
                  <a:extLst>
                    <a:ext uri="{9D8B030D-6E8A-4147-A177-3AD203B41FA5}">
                      <a16:colId xmlns:a16="http://schemas.microsoft.com/office/drawing/2014/main" val="3870942213"/>
                    </a:ext>
                  </a:extLst>
                </a:gridCol>
                <a:gridCol w="8605851">
                  <a:extLst>
                    <a:ext uri="{9D8B030D-6E8A-4147-A177-3AD203B41FA5}">
                      <a16:colId xmlns:a16="http://schemas.microsoft.com/office/drawing/2014/main" val="2741933144"/>
                    </a:ext>
                  </a:extLst>
                </a:gridCol>
              </a:tblGrid>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HOSTELERÍA Y TURISMO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CICLO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81623341"/>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Cocina y gastronomía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075300"/>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Servicio de restauración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988686"/>
                  </a:ext>
                </a:extLst>
              </a:tr>
              <a:tr h="472814">
                <a:tc>
                  <a:txBody>
                    <a:bodyPr/>
                    <a:lstStyle/>
                    <a:p>
                      <a:pPr algn="ctr" fontAlgn="b"/>
                      <a:endPar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Guía, información y asistencia turística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076880"/>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Agencia de viajes y gestión de eventos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895034"/>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CFGS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pt-BR"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Guía, información y asistencia turística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2679771"/>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Gestión de alojamientos turísticos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826816"/>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Dirección de cuina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743071"/>
                  </a:ext>
                </a:extLst>
              </a:tr>
              <a:tr h="472814">
                <a:tc>
                  <a:txBody>
                    <a:bodyPr/>
                    <a:lstStyle/>
                    <a:p>
                      <a:pPr algn="ctr" fontAlgn="b"/>
                      <a:r>
                        <a:rPr lang="ca-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20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rPr>
                        <a:t>Dirección de servicios de restauración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776951"/>
                  </a:ext>
                </a:extLst>
              </a:tr>
            </a:tbl>
          </a:graphicData>
        </a:graphic>
      </p:graphicFrame>
      <p:sp>
        <p:nvSpPr>
          <p:cNvPr id="6" name="CuadroTexto 5">
            <a:extLst>
              <a:ext uri="{FF2B5EF4-FFF2-40B4-BE49-F238E27FC236}">
                <a16:creationId xmlns:a16="http://schemas.microsoft.com/office/drawing/2014/main" id="{1A948558-8D0F-8950-C4DD-127AD8466F25}"/>
              </a:ext>
            </a:extLst>
          </p:cNvPr>
          <p:cNvSpPr txBox="1"/>
          <p:nvPr/>
        </p:nvSpPr>
        <p:spPr>
          <a:xfrm>
            <a:off x="11415445" y="9684075"/>
            <a:ext cx="6567755" cy="276999"/>
          </a:xfrm>
          <a:prstGeom prst="rect">
            <a:avLst/>
          </a:prstGeom>
          <a:noFill/>
        </p:spPr>
        <p:txBody>
          <a:bodyPr wrap="square" rtlCol="0">
            <a:spAutoFit/>
          </a:body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ca-ES" sz="1200" dirty="0">
                <a:solidFill>
                  <a:srgbClr val="004AAD"/>
                </a:solidFill>
                <a:latin typeface="Open Sans 2" panose="020B0604020202020204" charset="0"/>
                <a:ea typeface="Open Sans 2" panose="020B0604020202020204" charset="0"/>
                <a:cs typeface="Open Sans 2" panose="020B0604020202020204" charset="0"/>
              </a:rPr>
              <a:t> a partir de los </a:t>
            </a:r>
            <a:r>
              <a:rPr lang="ca-ES" sz="1200" dirty="0" err="1">
                <a:solidFill>
                  <a:srgbClr val="004AAD"/>
                </a:solidFill>
                <a:latin typeface="Open Sans 2" panose="020B0604020202020204" charset="0"/>
                <a:ea typeface="Open Sans 2" panose="020B0604020202020204" charset="0"/>
                <a:cs typeface="Open Sans 2" panose="020B0604020202020204" charset="0"/>
              </a:rPr>
              <a:t>datos</a:t>
            </a:r>
            <a:r>
              <a:rPr lang="ca-ES" sz="1200" dirty="0">
                <a:solidFill>
                  <a:srgbClr val="004AAD"/>
                </a:solidFill>
                <a:latin typeface="Open Sans 2" panose="020B0604020202020204" charset="0"/>
                <a:ea typeface="Open Sans 2" panose="020B0604020202020204" charset="0"/>
                <a:cs typeface="Open Sans 2" panose="020B0604020202020204" charset="0"/>
              </a:rPr>
              <a:t> de la Generalitat</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7" name="CuadroTexto 6">
            <a:extLst>
              <a:ext uri="{FF2B5EF4-FFF2-40B4-BE49-F238E27FC236}">
                <a16:creationId xmlns:a16="http://schemas.microsoft.com/office/drawing/2014/main" id="{BCB96233-AE82-25E9-2630-05E19672877F}"/>
              </a:ext>
            </a:extLst>
          </p:cNvPr>
          <p:cNvSpPr txBox="1"/>
          <p:nvPr/>
        </p:nvSpPr>
        <p:spPr>
          <a:xfrm>
            <a:off x="964392" y="2268691"/>
            <a:ext cx="9144000" cy="338554"/>
          </a:xfrm>
          <a:prstGeom prst="rect">
            <a:avLst/>
          </a:prstGeom>
          <a:noFill/>
        </p:spPr>
        <p:txBody>
          <a:bodyPr wrap="square">
            <a:spAutoFit/>
          </a:bodyPr>
          <a:lstStyle/>
          <a:p>
            <a:r>
              <a:rPr lang="es-ES" sz="1600" dirty="0">
                <a:solidFill>
                  <a:srgbClr val="004AAD"/>
                </a:solidFill>
                <a:latin typeface="Open Sans 2" panose="020B0604020202020204" charset="0"/>
                <a:ea typeface="Open Sans 2" panose="020B0604020202020204" charset="0"/>
                <a:cs typeface="Open Sans 2" panose="020B0604020202020204" charset="0"/>
              </a:rPr>
              <a:t>TABLA 6. CARACTERÍSTICAS DE GIRONA</a:t>
            </a:r>
            <a:endParaRPr lang="ca-ES" sz="1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9" name="Marcador de número de diapositiva 8">
            <a:extLst>
              <a:ext uri="{FF2B5EF4-FFF2-40B4-BE49-F238E27FC236}">
                <a16:creationId xmlns:a16="http://schemas.microsoft.com/office/drawing/2014/main" id="{EBEAA051-C850-C79B-1AF4-00AA1F5A0505}"/>
              </a:ext>
            </a:extLst>
          </p:cNvPr>
          <p:cNvSpPr>
            <a:spLocks noGrp="1"/>
          </p:cNvSpPr>
          <p:nvPr>
            <p:ph type="sldNum" sz="quarter" idx="12"/>
          </p:nvPr>
        </p:nvSpPr>
        <p:spPr>
          <a:xfrm>
            <a:off x="15366688" y="9761537"/>
            <a:ext cx="2133600" cy="365125"/>
          </a:xfrm>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A31D-D9B4-F916-2E17-9B9BD9BCE6A0}"/>
            </a:ext>
          </a:extLst>
        </p:cNvPr>
        <p:cNvGrpSpPr/>
        <p:nvPr/>
      </p:nvGrpSpPr>
      <p:grpSpPr>
        <a:xfrm>
          <a:off x="0" y="0"/>
          <a:ext cx="0" cy="0"/>
          <a:chOff x="0" y="0"/>
          <a:chExt cx="0" cy="0"/>
        </a:xfrm>
      </p:grpSpPr>
      <p:sp>
        <p:nvSpPr>
          <p:cNvPr id="2" name="TextBox 6">
            <a:extLst>
              <a:ext uri="{FF2B5EF4-FFF2-40B4-BE49-F238E27FC236}">
                <a16:creationId xmlns:a16="http://schemas.microsoft.com/office/drawing/2014/main" id="{13162B71-E49B-1A56-F21C-3B398B372925}"/>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Tipología</a:t>
            </a:r>
            <a:r>
              <a:rPr lang="ca-ES" sz="3200" dirty="0">
                <a:solidFill>
                  <a:srgbClr val="004AAD"/>
                </a:solidFill>
                <a:latin typeface="Open Sans 2" panose="020B0604020202020204" charset="0"/>
                <a:ea typeface="Open Sans 2" panose="020B0604020202020204" charset="0"/>
                <a:cs typeface="Open Sans 2" panose="020B0604020202020204" charset="0"/>
              </a:rPr>
              <a:t> i </a:t>
            </a:r>
            <a:r>
              <a:rPr lang="ca-ES" sz="3200" dirty="0" err="1">
                <a:solidFill>
                  <a:srgbClr val="004AAD"/>
                </a:solidFill>
                <a:latin typeface="Open Sans 2" panose="020B0604020202020204" charset="0"/>
                <a:ea typeface="Open Sans 2" panose="020B0604020202020204" charset="0"/>
                <a:cs typeface="Open Sans 2" panose="020B0604020202020204" charset="0"/>
              </a:rPr>
              <a:t>características</a:t>
            </a:r>
            <a:r>
              <a:rPr lang="ca-ES" sz="3200" dirty="0">
                <a:solidFill>
                  <a:srgbClr val="004AAD"/>
                </a:solidFill>
                <a:latin typeface="Open Sans 2" panose="020B0604020202020204" charset="0"/>
                <a:ea typeface="Open Sans 2" panose="020B0604020202020204" charset="0"/>
                <a:cs typeface="Open Sans 2" panose="020B0604020202020204" charset="0"/>
              </a:rPr>
              <a:t> de los </a:t>
            </a:r>
            <a:r>
              <a:rPr lang="ca-ES" sz="3200" dirty="0" err="1">
                <a:solidFill>
                  <a:srgbClr val="004AAD"/>
                </a:solidFill>
                <a:latin typeface="Open Sans 2" panose="020B0604020202020204" charset="0"/>
                <a:ea typeface="Open Sans 2" panose="020B0604020202020204" charset="0"/>
                <a:cs typeface="Open Sans 2" panose="020B0604020202020204" charset="0"/>
              </a:rPr>
              <a:t>hoteles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analizados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CuadroTexto 3">
            <a:extLst>
              <a:ext uri="{FF2B5EF4-FFF2-40B4-BE49-F238E27FC236}">
                <a16:creationId xmlns:a16="http://schemas.microsoft.com/office/drawing/2014/main" id="{B66947AB-433D-A03E-D612-7EBA5A73746C}"/>
              </a:ext>
            </a:extLst>
          </p:cNvPr>
          <p:cNvSpPr txBox="1"/>
          <p:nvPr/>
        </p:nvSpPr>
        <p:spPr>
          <a:xfrm>
            <a:off x="2400300" y="8419047"/>
            <a:ext cx="14287500" cy="1141274"/>
          </a:xfrm>
          <a:prstGeom prst="rect">
            <a:avLst/>
          </a:prstGeom>
          <a:noFill/>
        </p:spPr>
        <p:txBody>
          <a:bodyPr wrap="square" rtlCol="0">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El 56% de los encuestados tienen o dirigen un hotel de 4 estrellas y, junto con los hoteles de 3 estrellas, componen más del 75% de la muestra.</a:t>
            </a:r>
          </a:p>
        </p:txBody>
      </p:sp>
      <p:sp>
        <p:nvSpPr>
          <p:cNvPr id="3" name="CuadroTexto 2">
            <a:extLst>
              <a:ext uri="{FF2B5EF4-FFF2-40B4-BE49-F238E27FC236}">
                <a16:creationId xmlns:a16="http://schemas.microsoft.com/office/drawing/2014/main" id="{3D9751C3-0437-D80B-2EAD-BA27B3DD5945}"/>
              </a:ext>
            </a:extLst>
          </p:cNvPr>
          <p:cNvSpPr txBox="1"/>
          <p:nvPr/>
        </p:nvSpPr>
        <p:spPr>
          <a:xfrm>
            <a:off x="2133600" y="2552700"/>
            <a:ext cx="14554200" cy="830997"/>
          </a:xfrm>
          <a:prstGeom prst="rect">
            <a:avLst/>
          </a:prstGeom>
          <a:noFill/>
        </p:spPr>
        <p:txBody>
          <a:bodyPr wrap="square" rtlCol="0">
            <a:spAutoFit/>
          </a:bodyPr>
          <a:lstStyle/>
          <a:p>
            <a:r>
              <a:rPr lang="es-ES" sz="2400" dirty="0">
                <a:latin typeface="Open Sans 2" panose="020B0604020202020204" charset="0"/>
                <a:ea typeface="Open Sans 2" panose="020B0604020202020204" charset="0"/>
                <a:cs typeface="Open Sans 2" panose="020B0604020202020204" charset="0"/>
              </a:rPr>
              <a:t>La muestra de este estudio permite verificar que las conclusiones son robustas para todo el sector hotelero. </a:t>
            </a:r>
          </a:p>
        </p:txBody>
      </p:sp>
      <p:sp>
        <p:nvSpPr>
          <p:cNvPr id="8" name="Marcador de número de diapositiva 7">
            <a:extLst>
              <a:ext uri="{FF2B5EF4-FFF2-40B4-BE49-F238E27FC236}">
                <a16:creationId xmlns:a16="http://schemas.microsoft.com/office/drawing/2014/main" id="{E32C24CE-870E-4002-4F9C-7AEC629B6996}"/>
              </a:ext>
            </a:extLst>
          </p:cNvPr>
          <p:cNvSpPr>
            <a:spLocks noGrp="1"/>
          </p:cNvSpPr>
          <p:nvPr>
            <p:ph type="sldNum" sz="quarter" idx="12"/>
          </p:nvPr>
        </p:nvSpPr>
        <p:spPr>
          <a:xfrm>
            <a:off x="15163800" y="9377758"/>
            <a:ext cx="2133600" cy="365125"/>
          </a:xfrm>
        </p:spPr>
        <p:txBody>
          <a:bodyPr/>
          <a:lstStyle/>
          <a:p>
            <a:fld id="{B6F15528-21DE-4FAA-801E-634DDDAF4B2B}" type="slidenum">
              <a:rPr lang="en-US" smtClean="0"/>
              <a:pPr/>
              <a:t>24</a:t>
            </a:fld>
            <a:endParaRPr lang="en-US" dirty="0"/>
          </a:p>
        </p:txBody>
      </p:sp>
      <p:graphicFrame>
        <p:nvGraphicFramePr>
          <p:cNvPr id="6" name="Gráfico 5">
            <a:extLst>
              <a:ext uri="{FF2B5EF4-FFF2-40B4-BE49-F238E27FC236}">
                <a16:creationId xmlns:a16="http://schemas.microsoft.com/office/drawing/2014/main" id="{ED334330-F7C9-520F-352D-4522FA5C6B1E}"/>
              </a:ext>
            </a:extLst>
          </p:cNvPr>
          <p:cNvGraphicFramePr>
            <a:graphicFrameLocks/>
          </p:cNvGraphicFramePr>
          <p:nvPr>
            <p:extLst>
              <p:ext uri="{D42A27DB-BD31-4B8C-83A1-F6EECF244321}">
                <p14:modId xmlns:p14="http://schemas.microsoft.com/office/powerpoint/2010/main" val="1734699145"/>
              </p:ext>
            </p:extLst>
          </p:nvPr>
        </p:nvGraphicFramePr>
        <p:xfrm>
          <a:off x="3733800" y="3257917"/>
          <a:ext cx="11696700" cy="5640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9079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A31D-D9B4-F916-2E17-9B9BD9BCE6A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66947AB-433D-A03E-D612-7EBA5A73746C}"/>
              </a:ext>
            </a:extLst>
          </p:cNvPr>
          <p:cNvSpPr txBox="1"/>
          <p:nvPr/>
        </p:nvSpPr>
        <p:spPr>
          <a:xfrm>
            <a:off x="2971800" y="8191500"/>
            <a:ext cx="13487400" cy="1141274"/>
          </a:xfrm>
          <a:prstGeom prst="rect">
            <a:avLst/>
          </a:prstGeom>
          <a:noFill/>
        </p:spPr>
        <p:txBody>
          <a:bodyPr wrap="square" rtlCol="0">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El 68% de los encuestados son propietarios o dirigen un hotel de tamaño mediano-grande. Esta información está en línea con el número máximo de trabajadores por año.</a:t>
            </a:r>
          </a:p>
        </p:txBody>
      </p:sp>
      <p:graphicFrame>
        <p:nvGraphicFramePr>
          <p:cNvPr id="3" name="Gráfico 2">
            <a:extLst>
              <a:ext uri="{FF2B5EF4-FFF2-40B4-BE49-F238E27FC236}">
                <a16:creationId xmlns:a16="http://schemas.microsoft.com/office/drawing/2014/main" id="{61013C35-699C-1242-1758-935F71BA33C4}"/>
              </a:ext>
            </a:extLst>
          </p:cNvPr>
          <p:cNvGraphicFramePr>
            <a:graphicFrameLocks/>
          </p:cNvGraphicFramePr>
          <p:nvPr>
            <p:extLst>
              <p:ext uri="{D42A27DB-BD31-4B8C-83A1-F6EECF244321}">
                <p14:modId xmlns:p14="http://schemas.microsoft.com/office/powerpoint/2010/main" val="1968956694"/>
              </p:ext>
            </p:extLst>
          </p:nvPr>
        </p:nvGraphicFramePr>
        <p:xfrm>
          <a:off x="5486400" y="2247900"/>
          <a:ext cx="6477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número de diapositiva 6">
            <a:extLst>
              <a:ext uri="{FF2B5EF4-FFF2-40B4-BE49-F238E27FC236}">
                <a16:creationId xmlns:a16="http://schemas.microsoft.com/office/drawing/2014/main" id="{F9228607-A433-A150-50E7-DF8BD2044256}"/>
              </a:ext>
            </a:extLst>
          </p:cNvPr>
          <p:cNvSpPr>
            <a:spLocks noGrp="1"/>
          </p:cNvSpPr>
          <p:nvPr>
            <p:ph type="sldNum" sz="quarter" idx="12"/>
          </p:nvPr>
        </p:nvSpPr>
        <p:spPr>
          <a:xfrm>
            <a:off x="15011400" y="9501049"/>
            <a:ext cx="2133600" cy="365125"/>
          </a:xfrm>
        </p:spPr>
        <p:txBody>
          <a:bodyPr/>
          <a:lstStyle/>
          <a:p>
            <a:fld id="{B6F15528-21DE-4FAA-801E-634DDDAF4B2B}" type="slidenum">
              <a:rPr lang="en-US" smtClean="0"/>
              <a:pPr/>
              <a:t>25</a:t>
            </a:fld>
            <a:endParaRPr lang="en-US" dirty="0"/>
          </a:p>
        </p:txBody>
      </p:sp>
      <p:sp>
        <p:nvSpPr>
          <p:cNvPr id="2" name="CuadroTexto 4">
            <a:extLst>
              <a:ext uri="{FF2B5EF4-FFF2-40B4-BE49-F238E27FC236}">
                <a16:creationId xmlns:a16="http://schemas.microsoft.com/office/drawing/2014/main" id="{299D8A8D-A3AE-8872-BB51-FA606083F49A}"/>
              </a:ext>
            </a:extLst>
          </p:cNvPr>
          <p:cNvSpPr txBox="1"/>
          <p:nvPr/>
        </p:nvSpPr>
        <p:spPr>
          <a:xfrm>
            <a:off x="13055600" y="7343001"/>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pic>
        <p:nvPicPr>
          <p:cNvPr id="8" name="Imagen 7">
            <a:extLst>
              <a:ext uri="{FF2B5EF4-FFF2-40B4-BE49-F238E27FC236}">
                <a16:creationId xmlns:a16="http://schemas.microsoft.com/office/drawing/2014/main" id="{59D8428E-FB06-1E7E-4D66-AEB462A6E5EB}"/>
              </a:ext>
            </a:extLst>
          </p:cNvPr>
          <p:cNvPicPr>
            <a:picLocks noChangeAspect="1"/>
          </p:cNvPicPr>
          <p:nvPr/>
        </p:nvPicPr>
        <p:blipFill rotWithShape="1">
          <a:blip r:embed="rId3"/>
          <a:srcRect b="23567"/>
          <a:stretch/>
        </p:blipFill>
        <p:spPr>
          <a:xfrm>
            <a:off x="5486400" y="6886288"/>
            <a:ext cx="6477000" cy="771812"/>
          </a:xfrm>
          <a:prstGeom prst="rect">
            <a:avLst/>
          </a:prstGeom>
        </p:spPr>
      </p:pic>
      <p:sp>
        <p:nvSpPr>
          <p:cNvPr id="9" name="TextBox 6">
            <a:extLst>
              <a:ext uri="{FF2B5EF4-FFF2-40B4-BE49-F238E27FC236}">
                <a16:creationId xmlns:a16="http://schemas.microsoft.com/office/drawing/2014/main" id="{91EFB630-08DF-9AE9-2E11-C2774C6B2B7A}"/>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Tipología</a:t>
            </a:r>
            <a:r>
              <a:rPr lang="ca-ES" sz="3200" dirty="0">
                <a:solidFill>
                  <a:srgbClr val="004AAD"/>
                </a:solidFill>
                <a:latin typeface="Open Sans 2" panose="020B0604020202020204" charset="0"/>
                <a:ea typeface="Open Sans 2" panose="020B0604020202020204" charset="0"/>
                <a:cs typeface="Open Sans 2" panose="020B0604020202020204" charset="0"/>
              </a:rPr>
              <a:t> i </a:t>
            </a:r>
            <a:r>
              <a:rPr lang="ca-ES" sz="3200" dirty="0" err="1">
                <a:solidFill>
                  <a:srgbClr val="004AAD"/>
                </a:solidFill>
                <a:latin typeface="Open Sans 2" panose="020B0604020202020204" charset="0"/>
                <a:ea typeface="Open Sans 2" panose="020B0604020202020204" charset="0"/>
                <a:cs typeface="Open Sans 2" panose="020B0604020202020204" charset="0"/>
              </a:rPr>
              <a:t>características</a:t>
            </a:r>
            <a:r>
              <a:rPr lang="ca-ES" sz="3200" dirty="0">
                <a:solidFill>
                  <a:srgbClr val="004AAD"/>
                </a:solidFill>
                <a:latin typeface="Open Sans 2" panose="020B0604020202020204" charset="0"/>
                <a:ea typeface="Open Sans 2" panose="020B0604020202020204" charset="0"/>
                <a:cs typeface="Open Sans 2" panose="020B0604020202020204" charset="0"/>
              </a:rPr>
              <a:t> de los </a:t>
            </a:r>
            <a:r>
              <a:rPr lang="ca-ES" sz="3200" dirty="0" err="1">
                <a:solidFill>
                  <a:srgbClr val="004AAD"/>
                </a:solidFill>
                <a:latin typeface="Open Sans 2" panose="020B0604020202020204" charset="0"/>
                <a:ea typeface="Open Sans 2" panose="020B0604020202020204" charset="0"/>
                <a:cs typeface="Open Sans 2" panose="020B0604020202020204" charset="0"/>
              </a:rPr>
              <a:t>hoteles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analizados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224788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A31D-D9B4-F916-2E17-9B9BD9BCE6A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66947AB-433D-A03E-D612-7EBA5A73746C}"/>
              </a:ext>
            </a:extLst>
          </p:cNvPr>
          <p:cNvSpPr txBox="1"/>
          <p:nvPr/>
        </p:nvSpPr>
        <p:spPr>
          <a:xfrm>
            <a:off x="11609798" y="3924300"/>
            <a:ext cx="4849402" cy="3911264"/>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Una parte importante de los encuestados define sus hoteles como urbanos y de negocios, seguidos de los hoteles de vacaciones. Esta información coincide con la tipología general de hoteles.</a:t>
            </a:r>
            <a:endParaRPr lang="ca-ES" sz="2400" dirty="0">
              <a:latin typeface="Open Sans 2" panose="020B0604020202020204" charset="0"/>
              <a:ea typeface="Open Sans 2" panose="020B0604020202020204" charset="0"/>
              <a:cs typeface="Open Sans 2" panose="020B0604020202020204" charset="0"/>
            </a:endParaRPr>
          </a:p>
        </p:txBody>
      </p:sp>
      <p:graphicFrame>
        <p:nvGraphicFramePr>
          <p:cNvPr id="5" name="Gráfico 4">
            <a:extLst>
              <a:ext uri="{FF2B5EF4-FFF2-40B4-BE49-F238E27FC236}">
                <a16:creationId xmlns:a16="http://schemas.microsoft.com/office/drawing/2014/main" id="{9F1B69C4-8231-9BF2-08F9-079119C5F97E}"/>
              </a:ext>
            </a:extLst>
          </p:cNvPr>
          <p:cNvGraphicFramePr>
            <a:graphicFrameLocks/>
          </p:cNvGraphicFramePr>
          <p:nvPr>
            <p:extLst>
              <p:ext uri="{D42A27DB-BD31-4B8C-83A1-F6EECF244321}">
                <p14:modId xmlns:p14="http://schemas.microsoft.com/office/powerpoint/2010/main" val="2464741289"/>
              </p:ext>
            </p:extLst>
          </p:nvPr>
        </p:nvGraphicFramePr>
        <p:xfrm>
          <a:off x="3124200" y="2628900"/>
          <a:ext cx="70866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5">
            <a:extLst>
              <a:ext uri="{FF2B5EF4-FFF2-40B4-BE49-F238E27FC236}">
                <a16:creationId xmlns:a16="http://schemas.microsoft.com/office/drawing/2014/main" id="{D1E3570B-A858-EDC2-319C-4A07A3A236CA}"/>
              </a:ext>
            </a:extLst>
          </p:cNvPr>
          <p:cNvSpPr>
            <a:spLocks noGrp="1"/>
          </p:cNvSpPr>
          <p:nvPr>
            <p:ph type="sldNum" sz="quarter" idx="12"/>
          </p:nvPr>
        </p:nvSpPr>
        <p:spPr>
          <a:xfrm>
            <a:off x="14354175" y="9124950"/>
            <a:ext cx="2133600" cy="365125"/>
          </a:xfrm>
        </p:spPr>
        <p:txBody>
          <a:bodyPr/>
          <a:lstStyle/>
          <a:p>
            <a:fld id="{B6F15528-21DE-4FAA-801E-634DDDAF4B2B}" type="slidenum">
              <a:rPr lang="en-US" smtClean="0"/>
              <a:pPr/>
              <a:t>26</a:t>
            </a:fld>
            <a:endParaRPr lang="en-US" dirty="0"/>
          </a:p>
        </p:txBody>
      </p:sp>
      <p:sp>
        <p:nvSpPr>
          <p:cNvPr id="2" name="CuadroTexto 4">
            <a:extLst>
              <a:ext uri="{FF2B5EF4-FFF2-40B4-BE49-F238E27FC236}">
                <a16:creationId xmlns:a16="http://schemas.microsoft.com/office/drawing/2014/main" id="{299D8A8D-A3AE-8872-BB51-FA606083F49A}"/>
              </a:ext>
            </a:extLst>
          </p:cNvPr>
          <p:cNvSpPr txBox="1"/>
          <p:nvPr/>
        </p:nvSpPr>
        <p:spPr>
          <a:xfrm>
            <a:off x="12115800" y="8572500"/>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TextBox 6">
            <a:extLst>
              <a:ext uri="{FF2B5EF4-FFF2-40B4-BE49-F238E27FC236}">
                <a16:creationId xmlns:a16="http://schemas.microsoft.com/office/drawing/2014/main" id="{C065AF16-FFCF-5A57-3838-95B6372167FC}"/>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Tipología</a:t>
            </a:r>
            <a:r>
              <a:rPr lang="ca-ES" sz="3200" dirty="0">
                <a:solidFill>
                  <a:srgbClr val="004AAD"/>
                </a:solidFill>
                <a:latin typeface="Open Sans 2" panose="020B0604020202020204" charset="0"/>
                <a:ea typeface="Open Sans 2" panose="020B0604020202020204" charset="0"/>
                <a:cs typeface="Open Sans 2" panose="020B0604020202020204" charset="0"/>
              </a:rPr>
              <a:t> i </a:t>
            </a:r>
            <a:r>
              <a:rPr lang="ca-ES" sz="3200" dirty="0" err="1">
                <a:solidFill>
                  <a:srgbClr val="004AAD"/>
                </a:solidFill>
                <a:latin typeface="Open Sans 2" panose="020B0604020202020204" charset="0"/>
                <a:ea typeface="Open Sans 2" panose="020B0604020202020204" charset="0"/>
                <a:cs typeface="Open Sans 2" panose="020B0604020202020204" charset="0"/>
              </a:rPr>
              <a:t>características</a:t>
            </a:r>
            <a:r>
              <a:rPr lang="ca-ES" sz="3200" dirty="0">
                <a:solidFill>
                  <a:srgbClr val="004AAD"/>
                </a:solidFill>
                <a:latin typeface="Open Sans 2" panose="020B0604020202020204" charset="0"/>
                <a:ea typeface="Open Sans 2" panose="020B0604020202020204" charset="0"/>
                <a:cs typeface="Open Sans 2" panose="020B0604020202020204" charset="0"/>
              </a:rPr>
              <a:t> de los </a:t>
            </a:r>
            <a:r>
              <a:rPr lang="ca-ES" sz="3200" dirty="0" err="1">
                <a:solidFill>
                  <a:srgbClr val="004AAD"/>
                </a:solidFill>
                <a:latin typeface="Open Sans 2" panose="020B0604020202020204" charset="0"/>
                <a:ea typeface="Open Sans 2" panose="020B0604020202020204" charset="0"/>
                <a:cs typeface="Open Sans 2" panose="020B0604020202020204" charset="0"/>
              </a:rPr>
              <a:t>hoteles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analizados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9" name="CuadroTexto 8">
            <a:extLst>
              <a:ext uri="{FF2B5EF4-FFF2-40B4-BE49-F238E27FC236}">
                <a16:creationId xmlns:a16="http://schemas.microsoft.com/office/drawing/2014/main" id="{E41169DC-6C31-7A04-0583-1DA58C8A868D}"/>
              </a:ext>
            </a:extLst>
          </p:cNvPr>
          <p:cNvSpPr txBox="1"/>
          <p:nvPr/>
        </p:nvSpPr>
        <p:spPr>
          <a:xfrm>
            <a:off x="-2821398" y="3583523"/>
            <a:ext cx="6019800" cy="5427127"/>
          </a:xfrm>
          <a:prstGeom prst="rect">
            <a:avLst/>
          </a:prstGeom>
          <a:noFill/>
        </p:spPr>
        <p:txBody>
          <a:bodyPr wrap="square" rtlCol="0">
            <a:spAutoFit/>
          </a:bodyPr>
          <a:lstStyle/>
          <a:p>
            <a:pPr algn="r">
              <a:spcBef>
                <a:spcPts val="950"/>
              </a:spcBef>
            </a:pPr>
            <a:r>
              <a:rPr lang="es-ES" sz="1100" dirty="0">
                <a:solidFill>
                  <a:schemeClr val="tx1">
                    <a:lumMod val="50000"/>
                    <a:lumOff val="50000"/>
                  </a:schemeClr>
                </a:solidFill>
              </a:rPr>
              <a:t>Urbano y vacacional</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Hotel urbano de negocios</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Hotel Rural</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Hotel de vacaciones</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Hotel boutique</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Complejo hotelero (Resort)</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Camping</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Hotel ecológico o sostenible</a:t>
            </a:r>
          </a:p>
          <a:p>
            <a:pPr algn="r">
              <a:spcBef>
                <a:spcPts val="950"/>
              </a:spcBef>
            </a:pPr>
            <a:endParaRPr lang="es-ES" sz="1100" dirty="0">
              <a:solidFill>
                <a:schemeClr val="tx1">
                  <a:lumMod val="50000"/>
                  <a:lumOff val="50000"/>
                </a:schemeClr>
              </a:solidFill>
            </a:endParaRPr>
          </a:p>
          <a:p>
            <a:pPr algn="r">
              <a:spcBef>
                <a:spcPts val="950"/>
              </a:spcBef>
            </a:pPr>
            <a:r>
              <a:rPr lang="es-ES" sz="1100" dirty="0">
                <a:solidFill>
                  <a:schemeClr val="tx1">
                    <a:lumMod val="50000"/>
                    <a:lumOff val="50000"/>
                  </a:schemeClr>
                </a:solidFill>
              </a:rPr>
              <a:t>Aparthotel</a:t>
            </a:r>
          </a:p>
          <a:p>
            <a:pPr>
              <a:spcBef>
                <a:spcPts val="950"/>
              </a:spcBef>
            </a:pPr>
            <a:endParaRPr lang="es-ES" dirty="0"/>
          </a:p>
        </p:txBody>
      </p:sp>
    </p:spTree>
    <p:extLst>
      <p:ext uri="{BB962C8B-B14F-4D97-AF65-F5344CB8AC3E}">
        <p14:creationId xmlns:p14="http://schemas.microsoft.com/office/powerpoint/2010/main" val="174534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A31D-D9B4-F916-2E17-9B9BD9BCE6A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66947AB-433D-A03E-D612-7EBA5A73746C}"/>
              </a:ext>
            </a:extLst>
          </p:cNvPr>
          <p:cNvSpPr txBox="1"/>
          <p:nvPr/>
        </p:nvSpPr>
        <p:spPr>
          <a:xfrm>
            <a:off x="2286000" y="7421715"/>
            <a:ext cx="13792200" cy="1695272"/>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Para este estudio es importante conocer si los hoteles están abiertos todo el año. Para la formación dual, es condición necesaria que los estudiantes puedan realizar parte de su formación en la empresa a lo largo del curso académico.</a:t>
            </a:r>
            <a:endParaRPr lang="ca-ES" sz="2400" dirty="0">
              <a:latin typeface="Open Sans 2" panose="020B0604020202020204" charset="0"/>
              <a:ea typeface="Open Sans 2" panose="020B0604020202020204" charset="0"/>
              <a:cs typeface="Open Sans 2" panose="020B0604020202020204" charset="0"/>
            </a:endParaRPr>
          </a:p>
        </p:txBody>
      </p:sp>
      <p:graphicFrame>
        <p:nvGraphicFramePr>
          <p:cNvPr id="5" name="Gráfico 4">
            <a:extLst>
              <a:ext uri="{FF2B5EF4-FFF2-40B4-BE49-F238E27FC236}">
                <a16:creationId xmlns:a16="http://schemas.microsoft.com/office/drawing/2014/main" id="{C4757030-EB40-913C-0CF0-A53AF04CD1C9}"/>
              </a:ext>
            </a:extLst>
          </p:cNvPr>
          <p:cNvGraphicFramePr>
            <a:graphicFrameLocks/>
          </p:cNvGraphicFramePr>
          <p:nvPr>
            <p:extLst>
              <p:ext uri="{D42A27DB-BD31-4B8C-83A1-F6EECF244321}">
                <p14:modId xmlns:p14="http://schemas.microsoft.com/office/powerpoint/2010/main" val="1394385873"/>
              </p:ext>
            </p:extLst>
          </p:nvPr>
        </p:nvGraphicFramePr>
        <p:xfrm>
          <a:off x="5105400" y="2666644"/>
          <a:ext cx="7162800" cy="4838413"/>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número de diapositiva 6">
            <a:extLst>
              <a:ext uri="{FF2B5EF4-FFF2-40B4-BE49-F238E27FC236}">
                <a16:creationId xmlns:a16="http://schemas.microsoft.com/office/drawing/2014/main" id="{F4A83DEA-9F15-F0C4-52F6-EE00731FD998}"/>
              </a:ext>
            </a:extLst>
          </p:cNvPr>
          <p:cNvSpPr>
            <a:spLocks noGrp="1"/>
          </p:cNvSpPr>
          <p:nvPr>
            <p:ph type="sldNum" sz="quarter" idx="12"/>
          </p:nvPr>
        </p:nvSpPr>
        <p:spPr>
          <a:xfrm>
            <a:off x="14325600" y="9274175"/>
            <a:ext cx="2133600" cy="365125"/>
          </a:xfrm>
        </p:spPr>
        <p:txBody>
          <a:bodyPr/>
          <a:lstStyle/>
          <a:p>
            <a:fld id="{B6F15528-21DE-4FAA-801E-634DDDAF4B2B}" type="slidenum">
              <a:rPr lang="en-US" smtClean="0"/>
              <a:pPr/>
              <a:t>27</a:t>
            </a:fld>
            <a:endParaRPr lang="en-US" dirty="0"/>
          </a:p>
        </p:txBody>
      </p:sp>
      <p:sp>
        <p:nvSpPr>
          <p:cNvPr id="3" name="CuadroTexto 4">
            <a:extLst>
              <a:ext uri="{FF2B5EF4-FFF2-40B4-BE49-F238E27FC236}">
                <a16:creationId xmlns:a16="http://schemas.microsoft.com/office/drawing/2014/main" id="{299D8A8D-A3AE-8872-BB51-FA606083F49A}"/>
              </a:ext>
            </a:extLst>
          </p:cNvPr>
          <p:cNvSpPr txBox="1"/>
          <p:nvPr/>
        </p:nvSpPr>
        <p:spPr>
          <a:xfrm>
            <a:off x="12801600" y="6728592"/>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TextBox 6">
            <a:extLst>
              <a:ext uri="{FF2B5EF4-FFF2-40B4-BE49-F238E27FC236}">
                <a16:creationId xmlns:a16="http://schemas.microsoft.com/office/drawing/2014/main" id="{7140947E-67A7-23BE-85A0-DA3D6740BE0B}"/>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Tipología</a:t>
            </a:r>
            <a:r>
              <a:rPr lang="ca-ES" sz="3200" dirty="0">
                <a:solidFill>
                  <a:srgbClr val="004AAD"/>
                </a:solidFill>
                <a:latin typeface="Open Sans 2" panose="020B0604020202020204" charset="0"/>
                <a:ea typeface="Open Sans 2" panose="020B0604020202020204" charset="0"/>
                <a:cs typeface="Open Sans 2" panose="020B0604020202020204" charset="0"/>
              </a:rPr>
              <a:t> i </a:t>
            </a:r>
            <a:r>
              <a:rPr lang="ca-ES" sz="3200" dirty="0" err="1">
                <a:solidFill>
                  <a:srgbClr val="004AAD"/>
                </a:solidFill>
                <a:latin typeface="Open Sans 2" panose="020B0604020202020204" charset="0"/>
                <a:ea typeface="Open Sans 2" panose="020B0604020202020204" charset="0"/>
                <a:cs typeface="Open Sans 2" panose="020B0604020202020204" charset="0"/>
              </a:rPr>
              <a:t>características</a:t>
            </a:r>
            <a:r>
              <a:rPr lang="ca-ES" sz="3200" dirty="0">
                <a:solidFill>
                  <a:srgbClr val="004AAD"/>
                </a:solidFill>
                <a:latin typeface="Open Sans 2" panose="020B0604020202020204" charset="0"/>
                <a:ea typeface="Open Sans 2" panose="020B0604020202020204" charset="0"/>
                <a:cs typeface="Open Sans 2" panose="020B0604020202020204" charset="0"/>
              </a:rPr>
              <a:t> de los </a:t>
            </a:r>
            <a:r>
              <a:rPr lang="ca-ES" sz="3200" dirty="0" err="1">
                <a:solidFill>
                  <a:srgbClr val="004AAD"/>
                </a:solidFill>
                <a:latin typeface="Open Sans 2" panose="020B0604020202020204" charset="0"/>
                <a:ea typeface="Open Sans 2" panose="020B0604020202020204" charset="0"/>
                <a:cs typeface="Open Sans 2" panose="020B0604020202020204" charset="0"/>
              </a:rPr>
              <a:t>hoteles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analizados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78817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E2DA7C2-8BDE-DCA4-C2DA-19DDA7D20875}"/>
              </a:ext>
            </a:extLst>
          </p:cNvPr>
          <p:cNvGraphicFramePr>
            <a:graphicFrameLocks/>
          </p:cNvGraphicFramePr>
          <p:nvPr>
            <p:extLst>
              <p:ext uri="{D42A27DB-BD31-4B8C-83A1-F6EECF244321}">
                <p14:modId xmlns:p14="http://schemas.microsoft.com/office/powerpoint/2010/main" val="784990633"/>
              </p:ext>
            </p:extLst>
          </p:nvPr>
        </p:nvGraphicFramePr>
        <p:xfrm>
          <a:off x="4267200" y="2857500"/>
          <a:ext cx="10820400" cy="517867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DCDE4FE3-88EC-7B9B-B9F1-FAB5DB7C18E2}"/>
              </a:ext>
            </a:extLst>
          </p:cNvPr>
          <p:cNvSpPr txBox="1"/>
          <p:nvPr/>
        </p:nvSpPr>
        <p:spPr>
          <a:xfrm>
            <a:off x="1676400" y="2595890"/>
            <a:ext cx="15468600" cy="954107"/>
          </a:xfrm>
          <a:prstGeom prst="rect">
            <a:avLst/>
          </a:prstGeom>
          <a:noFill/>
        </p:spPr>
        <p:txBody>
          <a:bodyPr wrap="square" rtlCol="0">
            <a:spAutoFit/>
          </a:bodyPr>
          <a:lstStyle/>
          <a:p>
            <a:r>
              <a:rPr lang="ca-ES" sz="2800" b="1" dirty="0">
                <a:solidFill>
                  <a:schemeClr val="tx1">
                    <a:lumMod val="75000"/>
                    <a:lumOff val="25000"/>
                  </a:schemeClr>
                </a:solidFill>
              </a:rPr>
              <a:t>GRÁFICO 7. </a:t>
            </a:r>
          </a:p>
          <a:p>
            <a:r>
              <a:rPr lang="ca-ES" sz="2800" b="1" dirty="0">
                <a:solidFill>
                  <a:schemeClr val="tx1">
                    <a:lumMod val="75000"/>
                    <a:lumOff val="25000"/>
                  </a:schemeClr>
                </a:solidFill>
              </a:rPr>
              <a:t>¿Considera que la FP actual </a:t>
            </a:r>
            <a:r>
              <a:rPr lang="ca-ES" sz="2800" b="1" dirty="0" err="1">
                <a:solidFill>
                  <a:schemeClr val="tx1">
                    <a:lumMod val="75000"/>
                    <a:lumOff val="25000"/>
                  </a:schemeClr>
                </a:solidFill>
              </a:rPr>
              <a:t>está</a:t>
            </a:r>
            <a:r>
              <a:rPr lang="ca-ES" sz="2800" b="1" dirty="0">
                <a:solidFill>
                  <a:schemeClr val="tx1">
                    <a:lumMod val="75000"/>
                    <a:lumOff val="25000"/>
                  </a:schemeClr>
                </a:solidFill>
              </a:rPr>
              <a:t> </a:t>
            </a:r>
            <a:r>
              <a:rPr lang="ca-ES" sz="2800" b="1" dirty="0" err="1">
                <a:solidFill>
                  <a:schemeClr val="tx1">
                    <a:lumMod val="75000"/>
                    <a:lumOff val="25000"/>
                  </a:schemeClr>
                </a:solidFill>
              </a:rPr>
              <a:t>bien</a:t>
            </a:r>
            <a:r>
              <a:rPr lang="ca-ES" sz="2800" b="1" dirty="0">
                <a:solidFill>
                  <a:schemeClr val="tx1">
                    <a:lumMod val="75000"/>
                    <a:lumOff val="25000"/>
                  </a:schemeClr>
                </a:solidFill>
              </a:rPr>
              <a:t> </a:t>
            </a:r>
            <a:r>
              <a:rPr lang="ca-ES" sz="2800" b="1" dirty="0" err="1">
                <a:solidFill>
                  <a:schemeClr val="tx1">
                    <a:lumMod val="75000"/>
                    <a:lumOff val="25000"/>
                  </a:schemeClr>
                </a:solidFill>
              </a:rPr>
              <a:t>diseñada</a:t>
            </a:r>
            <a:r>
              <a:rPr lang="ca-ES" sz="2800" b="1" dirty="0">
                <a:solidFill>
                  <a:schemeClr val="tx1">
                    <a:lumMod val="75000"/>
                    <a:lumOff val="25000"/>
                  </a:schemeClr>
                </a:solidFill>
              </a:rPr>
              <a:t> para </a:t>
            </a:r>
            <a:r>
              <a:rPr lang="ca-ES" sz="2800" b="1" dirty="0" err="1">
                <a:solidFill>
                  <a:schemeClr val="tx1">
                    <a:lumMod val="75000"/>
                    <a:lumOff val="25000"/>
                  </a:schemeClr>
                </a:solidFill>
              </a:rPr>
              <a:t>atender</a:t>
            </a:r>
            <a:r>
              <a:rPr lang="ca-ES" sz="2800" b="1" dirty="0">
                <a:solidFill>
                  <a:schemeClr val="tx1">
                    <a:lumMod val="75000"/>
                    <a:lumOff val="25000"/>
                  </a:schemeClr>
                </a:solidFill>
              </a:rPr>
              <a:t> las </a:t>
            </a:r>
            <a:r>
              <a:rPr lang="ca-ES" sz="2800" b="1" dirty="0" err="1">
                <a:solidFill>
                  <a:schemeClr val="tx1">
                    <a:lumMod val="75000"/>
                    <a:lumOff val="25000"/>
                  </a:schemeClr>
                </a:solidFill>
              </a:rPr>
              <a:t>necesidades</a:t>
            </a:r>
            <a:r>
              <a:rPr lang="ca-ES" sz="2800" b="1" dirty="0">
                <a:solidFill>
                  <a:schemeClr val="tx1">
                    <a:lumMod val="75000"/>
                    <a:lumOff val="25000"/>
                  </a:schemeClr>
                </a:solidFill>
              </a:rPr>
              <a:t> </a:t>
            </a:r>
            <a:r>
              <a:rPr lang="ca-ES" sz="2800" b="1" dirty="0" err="1">
                <a:solidFill>
                  <a:schemeClr val="tx1">
                    <a:lumMod val="75000"/>
                    <a:lumOff val="25000"/>
                  </a:schemeClr>
                </a:solidFill>
              </a:rPr>
              <a:t>actuales</a:t>
            </a:r>
            <a:r>
              <a:rPr lang="ca-ES" sz="2800" b="1" dirty="0">
                <a:solidFill>
                  <a:schemeClr val="tx1">
                    <a:lumMod val="75000"/>
                    <a:lumOff val="25000"/>
                  </a:schemeClr>
                </a:solidFill>
              </a:rPr>
              <a:t> del sector?</a:t>
            </a:r>
          </a:p>
        </p:txBody>
      </p:sp>
      <p:sp>
        <p:nvSpPr>
          <p:cNvPr id="7" name="CuadroTexto 6">
            <a:extLst>
              <a:ext uri="{FF2B5EF4-FFF2-40B4-BE49-F238E27FC236}">
                <a16:creationId xmlns:a16="http://schemas.microsoft.com/office/drawing/2014/main" id="{FAC999B5-BB26-CB51-915C-47A948785628}"/>
              </a:ext>
            </a:extLst>
          </p:cNvPr>
          <p:cNvSpPr txBox="1"/>
          <p:nvPr/>
        </p:nvSpPr>
        <p:spPr>
          <a:xfrm>
            <a:off x="2262883" y="7490408"/>
            <a:ext cx="14325600" cy="1695272"/>
          </a:xfrm>
          <a:prstGeom prst="rect">
            <a:avLst/>
          </a:prstGeom>
          <a:noFill/>
        </p:spPr>
        <p:txBody>
          <a:bodyPr wrap="square" rtlCol="0">
            <a:spAutoFit/>
          </a:bodyPr>
          <a:lstStyle/>
          <a:p>
            <a:pPr>
              <a:lnSpc>
                <a:spcPct val="150000"/>
              </a:lnSpc>
            </a:pPr>
            <a:r>
              <a:rPr lang="es-ES" sz="2400" dirty="0">
                <a:latin typeface="Open Sans 2" panose="020B0604020202020204" charset="0"/>
                <a:ea typeface="Open Sans 2" panose="020B0604020202020204" charset="0"/>
                <a:cs typeface="Open Sans 2" panose="020B0604020202020204" charset="0"/>
              </a:rPr>
              <a:t>Mayoritariamente, los propietarios y directivos de los hoteles han manifestado que es necesario mejorar el diseño de los ciclos formativos de grado medio y superior para atender las necesidades actuales y futuras del sector hotelero.</a:t>
            </a:r>
            <a:endParaRPr lang="ca-ES" sz="2400" dirty="0">
              <a:latin typeface="Open Sans 2" panose="020B0604020202020204" charset="0"/>
              <a:ea typeface="Open Sans 2" panose="020B0604020202020204" charset="0"/>
              <a:cs typeface="Open Sans 2" panose="020B0604020202020204" charset="0"/>
            </a:endParaRPr>
          </a:p>
        </p:txBody>
      </p:sp>
      <p:sp>
        <p:nvSpPr>
          <p:cNvPr id="8" name="Marcador de número de diapositiva 7">
            <a:extLst>
              <a:ext uri="{FF2B5EF4-FFF2-40B4-BE49-F238E27FC236}">
                <a16:creationId xmlns:a16="http://schemas.microsoft.com/office/drawing/2014/main" id="{BC1B5090-07BC-DE28-E45B-7373D83F8897}"/>
              </a:ext>
            </a:extLst>
          </p:cNvPr>
          <p:cNvSpPr>
            <a:spLocks noGrp="1"/>
          </p:cNvSpPr>
          <p:nvPr>
            <p:ph type="sldNum" sz="quarter" idx="12"/>
          </p:nvPr>
        </p:nvSpPr>
        <p:spPr>
          <a:xfrm>
            <a:off x="14782800" y="9278807"/>
            <a:ext cx="2133600" cy="365125"/>
          </a:xfrm>
        </p:spPr>
        <p:txBody>
          <a:bodyPr/>
          <a:lstStyle/>
          <a:p>
            <a:fld id="{B6F15528-21DE-4FAA-801E-634DDDAF4B2B}" type="slidenum">
              <a:rPr lang="en-US" smtClean="0"/>
              <a:pPr/>
              <a:t>28</a:t>
            </a:fld>
            <a:endParaRPr lang="en-US" dirty="0"/>
          </a:p>
        </p:txBody>
      </p:sp>
      <p:sp>
        <p:nvSpPr>
          <p:cNvPr id="3" name="CuadroTexto 4">
            <a:extLst>
              <a:ext uri="{FF2B5EF4-FFF2-40B4-BE49-F238E27FC236}">
                <a16:creationId xmlns:a16="http://schemas.microsoft.com/office/drawing/2014/main" id="{299D8A8D-A3AE-8872-BB51-FA606083F49A}"/>
              </a:ext>
            </a:extLst>
          </p:cNvPr>
          <p:cNvSpPr txBox="1"/>
          <p:nvPr/>
        </p:nvSpPr>
        <p:spPr>
          <a:xfrm>
            <a:off x="13563600" y="7106804"/>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0" name="TextBox 6">
            <a:extLst>
              <a:ext uri="{FF2B5EF4-FFF2-40B4-BE49-F238E27FC236}">
                <a16:creationId xmlns:a16="http://schemas.microsoft.com/office/drawing/2014/main" id="{5603515D-4FF0-2B8B-8256-385BD1500272}"/>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a:t>
            </a:r>
            <a:r>
              <a:rPr lang="ca-ES" sz="3200" dirty="0" err="1">
                <a:solidFill>
                  <a:srgbClr val="004AAD"/>
                </a:solidFill>
                <a:latin typeface="Open Sans 2" panose="020B0604020202020204" charset="0"/>
                <a:ea typeface="Open Sans 2" panose="020B0604020202020204" charset="0"/>
                <a:cs typeface="Open Sans 2" panose="020B0604020202020204" charset="0"/>
              </a:rPr>
              <a:t>Qué</a:t>
            </a:r>
            <a:r>
              <a:rPr lang="ca-ES" sz="3200" dirty="0">
                <a:solidFill>
                  <a:srgbClr val="004AAD"/>
                </a:solidFill>
                <a:latin typeface="Open Sans 2" panose="020B0604020202020204" charset="0"/>
                <a:ea typeface="Open Sans 2" panose="020B0604020202020204" charset="0"/>
                <a:cs typeface="Open Sans 2" panose="020B0604020202020204" charset="0"/>
              </a:rPr>
              <a:t> nos </a:t>
            </a:r>
            <a:r>
              <a:rPr lang="ca-ES" sz="3200" dirty="0" err="1">
                <a:solidFill>
                  <a:srgbClr val="004AAD"/>
                </a:solidFill>
                <a:latin typeface="Open Sans 2" panose="020B0604020202020204" charset="0"/>
                <a:ea typeface="Open Sans 2" panose="020B0604020202020204" charset="0"/>
                <a:cs typeface="Open Sans 2" panose="020B0604020202020204" charset="0"/>
              </a:rPr>
              <a:t>dice</a:t>
            </a:r>
            <a:r>
              <a:rPr lang="ca-ES" sz="3200" dirty="0">
                <a:solidFill>
                  <a:srgbClr val="004AAD"/>
                </a:solidFill>
                <a:latin typeface="Open Sans 2" panose="020B0604020202020204" charset="0"/>
                <a:ea typeface="Open Sans 2" panose="020B0604020202020204" charset="0"/>
                <a:cs typeface="Open Sans 2" panose="020B0604020202020204" charset="0"/>
              </a:rPr>
              <a:t> el sector?</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270124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0400872" y="3086100"/>
            <a:ext cx="6553200" cy="5573257"/>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El 64% de los encuestados han contratado estudiantes en prácticas o están en proceso. </a:t>
            </a:r>
          </a:p>
          <a:p>
            <a:pPr algn="just">
              <a:lnSpc>
                <a:spcPct val="150000"/>
              </a:lnSpc>
            </a:pPr>
            <a:endParaRPr lang="es-ES" sz="24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Es destacable el 31% de los encuestados que manifiestan no haber recibido nunca ninguna oferta. Será necesario hacer un esfuerzo por parte de todos los agentes implicados para informar y sensibilizar sobre la importancia de los estudios duales y las formaciones prácticas del alumnado.</a:t>
            </a:r>
            <a:endParaRPr lang="ca-ES" sz="2400" dirty="0">
              <a:latin typeface="Open Sans 2" panose="020B0604020202020204" charset="0"/>
              <a:ea typeface="Open Sans 2" panose="020B0604020202020204" charset="0"/>
              <a:cs typeface="Open Sans 2" panose="020B0604020202020204" charset="0"/>
            </a:endParaRPr>
          </a:p>
        </p:txBody>
      </p:sp>
      <p:graphicFrame>
        <p:nvGraphicFramePr>
          <p:cNvPr id="2" name="Gráfico 1">
            <a:extLst>
              <a:ext uri="{FF2B5EF4-FFF2-40B4-BE49-F238E27FC236}">
                <a16:creationId xmlns:a16="http://schemas.microsoft.com/office/drawing/2014/main" id="{5D701399-68D4-F94F-C785-A59822373B15}"/>
              </a:ext>
            </a:extLst>
          </p:cNvPr>
          <p:cNvGraphicFramePr>
            <a:graphicFrameLocks/>
          </p:cNvGraphicFramePr>
          <p:nvPr>
            <p:extLst>
              <p:ext uri="{D42A27DB-BD31-4B8C-83A1-F6EECF244321}">
                <p14:modId xmlns:p14="http://schemas.microsoft.com/office/powerpoint/2010/main" val="4237944391"/>
              </p:ext>
            </p:extLst>
          </p:nvPr>
        </p:nvGraphicFramePr>
        <p:xfrm>
          <a:off x="1714500" y="2011879"/>
          <a:ext cx="7886700" cy="739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5">
            <a:extLst>
              <a:ext uri="{FF2B5EF4-FFF2-40B4-BE49-F238E27FC236}">
                <a16:creationId xmlns:a16="http://schemas.microsoft.com/office/drawing/2014/main" id="{D2B38E10-D0A4-F52E-0CE6-B0FC4595C934}"/>
              </a:ext>
            </a:extLst>
          </p:cNvPr>
          <p:cNvSpPr>
            <a:spLocks noGrp="1"/>
          </p:cNvSpPr>
          <p:nvPr>
            <p:ph type="sldNum" sz="quarter" idx="12"/>
          </p:nvPr>
        </p:nvSpPr>
        <p:spPr>
          <a:xfrm>
            <a:off x="14706600" y="9038154"/>
            <a:ext cx="2133600" cy="365125"/>
          </a:xfrm>
        </p:spPr>
        <p:txBody>
          <a:bodyPr/>
          <a:lstStyle/>
          <a:p>
            <a:fld id="{B6F15528-21DE-4FAA-801E-634DDDAF4B2B}" type="slidenum">
              <a:rPr lang="en-US" smtClean="0"/>
              <a:pPr/>
              <a:t>29</a:t>
            </a:fld>
            <a:endParaRPr lang="en-US" dirty="0"/>
          </a:p>
        </p:txBody>
      </p:sp>
      <p:sp>
        <p:nvSpPr>
          <p:cNvPr id="4" name="CuadroTexto 4">
            <a:extLst>
              <a:ext uri="{FF2B5EF4-FFF2-40B4-BE49-F238E27FC236}">
                <a16:creationId xmlns:a16="http://schemas.microsoft.com/office/drawing/2014/main" id="{299D8A8D-A3AE-8872-BB51-FA606083F49A}"/>
              </a:ext>
            </a:extLst>
          </p:cNvPr>
          <p:cNvSpPr txBox="1"/>
          <p:nvPr/>
        </p:nvSpPr>
        <p:spPr>
          <a:xfrm>
            <a:off x="11277600" y="9220716"/>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TextBox 6">
            <a:extLst>
              <a:ext uri="{FF2B5EF4-FFF2-40B4-BE49-F238E27FC236}">
                <a16:creationId xmlns:a16="http://schemas.microsoft.com/office/drawing/2014/main" id="{A67D83D3-5437-9772-9B05-27F1DD6F2020}"/>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Sobre las </a:t>
            </a:r>
            <a:r>
              <a:rPr lang="ca-ES" sz="3200" dirty="0" err="1">
                <a:solidFill>
                  <a:srgbClr val="004AAD"/>
                </a:solidFill>
                <a:latin typeface="Open Sans 2" panose="020B0604020202020204" charset="0"/>
                <a:ea typeface="Open Sans 2" panose="020B0604020202020204" charset="0"/>
                <a:cs typeface="Open Sans 2" panose="020B0604020202020204" charset="0"/>
              </a:rPr>
              <a:t>prácticas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y</a:t>
            </a:r>
            <a:r>
              <a:rPr lang="ca-ES" sz="3200" dirty="0">
                <a:solidFill>
                  <a:srgbClr val="004AAD"/>
                </a:solidFill>
                <a:latin typeface="Open Sans 2" panose="020B0604020202020204" charset="0"/>
                <a:ea typeface="Open Sans 2" panose="020B0604020202020204" charset="0"/>
                <a:cs typeface="Open Sans 2" panose="020B0604020202020204" charset="0"/>
              </a:rPr>
              <a:t> la </a:t>
            </a:r>
            <a:r>
              <a:rPr lang="ca-ES" sz="3200" dirty="0" err="1">
                <a:solidFill>
                  <a:srgbClr val="004AAD"/>
                </a:solidFill>
                <a:latin typeface="Open Sans 2" panose="020B0604020202020204" charset="0"/>
                <a:ea typeface="Open Sans 2" panose="020B0604020202020204" charset="0"/>
                <a:cs typeface="Open Sans 2" panose="020B0604020202020204" charset="0"/>
              </a:rPr>
              <a:t>dualidad</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pic>
        <p:nvPicPr>
          <p:cNvPr id="9" name="Imagen 8">
            <a:extLst>
              <a:ext uri="{FF2B5EF4-FFF2-40B4-BE49-F238E27FC236}">
                <a16:creationId xmlns:a16="http://schemas.microsoft.com/office/drawing/2014/main" id="{1E0AF4EF-66AE-52D7-C179-E362427A2970}"/>
              </a:ext>
            </a:extLst>
          </p:cNvPr>
          <p:cNvPicPr>
            <a:picLocks noChangeAspect="1"/>
          </p:cNvPicPr>
          <p:nvPr/>
        </p:nvPicPr>
        <p:blipFill>
          <a:blip r:embed="rId3"/>
          <a:stretch>
            <a:fillRect/>
          </a:stretch>
        </p:blipFill>
        <p:spPr>
          <a:xfrm>
            <a:off x="1854200" y="7889743"/>
            <a:ext cx="7772400" cy="1148411"/>
          </a:xfrm>
          <a:prstGeom prst="rect">
            <a:avLst/>
          </a:prstGeom>
        </p:spPr>
      </p:pic>
    </p:spTree>
    <p:extLst>
      <p:ext uri="{BB962C8B-B14F-4D97-AF65-F5344CB8AC3E}">
        <p14:creationId xmlns:p14="http://schemas.microsoft.com/office/powerpoint/2010/main" val="6202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952500"/>
            <a:ext cx="14249400" cy="734688"/>
          </a:xfrm>
          <a:prstGeom prst="rect">
            <a:avLst/>
          </a:prstGeom>
        </p:spPr>
        <p:txBody>
          <a:bodyPr wrap="square"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ÍNDICE</a:t>
            </a:r>
          </a:p>
        </p:txBody>
      </p:sp>
      <p:sp>
        <p:nvSpPr>
          <p:cNvPr id="4" name="TextBox 4"/>
          <p:cNvSpPr txBox="1"/>
          <p:nvPr/>
        </p:nvSpPr>
        <p:spPr>
          <a:xfrm>
            <a:off x="1752600" y="2171700"/>
            <a:ext cx="15811500" cy="7696915"/>
          </a:xfrm>
          <a:prstGeom prst="rect">
            <a:avLst/>
          </a:prstGeom>
        </p:spPr>
        <p:txBody>
          <a:bodyPr wrap="square" lIns="0" tIns="0" rIns="0" bIns="0" rtlCol="0" anchor="t">
            <a:spAutoFit/>
          </a:bodyPr>
          <a:lstStyle/>
          <a:p>
            <a:pPr marL="457200" indent="-457200">
              <a:lnSpc>
                <a:spcPct val="150000"/>
              </a:lnSpc>
              <a:buAutoNum type="arabicPeriod"/>
            </a:pPr>
            <a:r>
              <a:rPr lang="es-ES" sz="2400" kern="100" dirty="0">
                <a:effectLst/>
                <a:latin typeface="Open Sans 2" panose="020B0604020202020204" charset="0"/>
                <a:ea typeface="Open Sans 2" panose="020B0604020202020204" charset="0"/>
                <a:cs typeface="Open Sans 2" panose="020B0604020202020204" charset="0"/>
              </a:rPr>
              <a:t>PRESENTACIÓ</a:t>
            </a:r>
            <a:r>
              <a:rPr lang="es-ES" sz="2400" kern="100" dirty="0">
                <a:latin typeface="Open Sans 2" panose="020B0604020202020204" charset="0"/>
                <a:ea typeface="Open Sans 2" panose="020B0604020202020204" charset="0"/>
                <a:cs typeface="Open Sans 2" panose="020B0604020202020204" charset="0"/>
              </a:rPr>
              <a:t>N Y </a:t>
            </a:r>
            <a:r>
              <a:rPr lang="es-ES" sz="2400" kern="100" dirty="0">
                <a:effectLst/>
                <a:latin typeface="Open Sans 2" panose="020B0604020202020204" charset="0"/>
                <a:ea typeface="Open Sans 2" panose="020B0604020202020204" charset="0"/>
                <a:cs typeface="Open Sans 2" panose="020B0604020202020204" charset="0"/>
              </a:rPr>
              <a:t>OBJETIVOS</a:t>
            </a:r>
          </a:p>
          <a:p>
            <a:pPr marL="457200" indent="-457200">
              <a:lnSpc>
                <a:spcPct val="150000"/>
              </a:lnSpc>
              <a:buAutoNum type="arabicPeriod"/>
            </a:pPr>
            <a:r>
              <a:rPr lang="es-ES" sz="2400" kern="100" dirty="0">
                <a:effectLst/>
                <a:latin typeface="Open Sans 2" panose="020B0604020202020204" charset="0"/>
                <a:ea typeface="Open Sans 2" panose="020B0604020202020204" charset="0"/>
                <a:cs typeface="Open Sans 2" panose="020B0604020202020204" charset="0"/>
              </a:rPr>
              <a:t>METODOLOGÍA</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TASA DE REPETIDORES Y DE ABANDONO</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ANÁLISIS DE LA SITUACIÓN ACTUAL DE LOS CICLOS FORMATIVOS DE GRADO MEDIO</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ANÁLISIS ACTUAL DE LOS CICLOS FORMATIVOS DE GRADO SUPERIOR</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FAMILIA PROFESIONAL DE HOSTELERIA Y TURISMO: CFGM</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FAMILIA PROFESIONAL DE HOSTELERIA Y TURISME: CFGS</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DISTRIBUCIÓN TERRITORIAL DE LOS CICLOS FORMATIVOS</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RESULTADOS DE LA ENCUESTA</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ENTREVISTAS A LOS DIRECTORES DE INSTITUTOS PÚBLICOS DE LLORET DE MAR</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FOCUS GROUPS</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CONCLUSIONES</a:t>
            </a:r>
          </a:p>
          <a:p>
            <a:pPr marL="457200" indent="-457200">
              <a:lnSpc>
                <a:spcPct val="150000"/>
              </a:lnSpc>
              <a:buAutoNum type="arabicPeriod"/>
            </a:pPr>
            <a:r>
              <a:rPr lang="es-ES" sz="2400" kern="100" dirty="0">
                <a:latin typeface="Open Sans 2" panose="020B0604020202020204" charset="0"/>
                <a:ea typeface="Open Sans 2" panose="020B0604020202020204" charset="0"/>
                <a:cs typeface="Open Sans 2" panose="020B0604020202020204" charset="0"/>
              </a:rPr>
              <a:t>PROPUESTAS</a:t>
            </a:r>
            <a:endParaRPr lang="es-ES" sz="2400" kern="100" dirty="0">
              <a:effectLst/>
              <a:latin typeface="Open Sans 2" panose="020B0604020202020204" charset="0"/>
              <a:ea typeface="Open Sans 2" panose="020B0604020202020204" charset="0"/>
              <a:cs typeface="Open Sans 2" panose="020B0604020202020204" charset="0"/>
            </a:endParaRPr>
          </a:p>
          <a:p>
            <a:pPr marL="457200" indent="-457200">
              <a:lnSpc>
                <a:spcPct val="150000"/>
              </a:lnSpc>
              <a:buAutoNum type="arabicPeriod"/>
            </a:pPr>
            <a:endParaRPr lang="ca-ES" sz="2400" kern="100" dirty="0">
              <a:solidFill>
                <a:schemeClr val="tx1">
                  <a:lumMod val="75000"/>
                  <a:lumOff val="25000"/>
                </a:schemeClr>
              </a:solidFill>
              <a:effectLst/>
              <a:latin typeface="Open Sans 2" panose="020B0604020202020204" charset="0"/>
              <a:ea typeface="Open Sans 2" panose="020B0604020202020204" charset="0"/>
              <a:cs typeface="Open Sans 2" panose="020B0604020202020204" charset="0"/>
            </a:endParaRPr>
          </a:p>
        </p:txBody>
      </p:sp>
      <p:sp>
        <p:nvSpPr>
          <p:cNvPr id="5" name="Marcador de número de diapositiva 4">
            <a:extLst>
              <a:ext uri="{FF2B5EF4-FFF2-40B4-BE49-F238E27FC236}">
                <a16:creationId xmlns:a16="http://schemas.microsoft.com/office/drawing/2014/main" id="{3F3B2C2E-ED2D-5DB3-7EE2-1CB6ED80F592}"/>
              </a:ext>
            </a:extLst>
          </p:cNvPr>
          <p:cNvSpPr>
            <a:spLocks noGrp="1"/>
          </p:cNvSpPr>
          <p:nvPr>
            <p:ph type="sldNum" sz="quarter" idx="12"/>
          </p:nvPr>
        </p:nvSpPr>
        <p:spPr>
          <a:xfrm>
            <a:off x="15240000" y="9258300"/>
            <a:ext cx="2133600" cy="365125"/>
          </a:xfrm>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887270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0896600" y="3848100"/>
            <a:ext cx="5943600" cy="2803268"/>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Los propietarios y directivos encuestados muestran optimismo respecto a la compatibilidad horaria de los estudios y las horas de prácticas con un alto porcentaje: 91%.</a:t>
            </a:r>
          </a:p>
        </p:txBody>
      </p:sp>
      <p:graphicFrame>
        <p:nvGraphicFramePr>
          <p:cNvPr id="3" name="Gráfico 2">
            <a:extLst>
              <a:ext uri="{FF2B5EF4-FFF2-40B4-BE49-F238E27FC236}">
                <a16:creationId xmlns:a16="http://schemas.microsoft.com/office/drawing/2014/main" id="{1FCFA9A4-4DBD-2FE8-1FE5-D4D21AC47B1B}"/>
              </a:ext>
            </a:extLst>
          </p:cNvPr>
          <p:cNvGraphicFramePr>
            <a:graphicFrameLocks/>
          </p:cNvGraphicFramePr>
          <p:nvPr>
            <p:extLst>
              <p:ext uri="{D42A27DB-BD31-4B8C-83A1-F6EECF244321}">
                <p14:modId xmlns:p14="http://schemas.microsoft.com/office/powerpoint/2010/main" val="2093333405"/>
              </p:ext>
            </p:extLst>
          </p:nvPr>
        </p:nvGraphicFramePr>
        <p:xfrm>
          <a:off x="990600" y="2781300"/>
          <a:ext cx="8839200" cy="6469294"/>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5">
            <a:extLst>
              <a:ext uri="{FF2B5EF4-FFF2-40B4-BE49-F238E27FC236}">
                <a16:creationId xmlns:a16="http://schemas.microsoft.com/office/drawing/2014/main" id="{EA665881-E429-E0C6-78B3-9C7E869C9CCB}"/>
              </a:ext>
            </a:extLst>
          </p:cNvPr>
          <p:cNvSpPr>
            <a:spLocks noGrp="1"/>
          </p:cNvSpPr>
          <p:nvPr>
            <p:ph type="sldNum" sz="quarter" idx="12"/>
          </p:nvPr>
        </p:nvSpPr>
        <p:spPr>
          <a:xfrm>
            <a:off x="14678025" y="9182100"/>
            <a:ext cx="2133600" cy="365125"/>
          </a:xfrm>
        </p:spPr>
        <p:txBody>
          <a:bodyPr/>
          <a:lstStyle/>
          <a:p>
            <a:fld id="{B6F15528-21DE-4FAA-801E-634DDDAF4B2B}" type="slidenum">
              <a:rPr lang="en-US" smtClean="0"/>
              <a:pPr/>
              <a:t>30</a:t>
            </a:fld>
            <a:endParaRPr lang="en-US" dirty="0"/>
          </a:p>
        </p:txBody>
      </p:sp>
      <p:sp>
        <p:nvSpPr>
          <p:cNvPr id="4" name="CuadroTexto 4">
            <a:extLst>
              <a:ext uri="{FF2B5EF4-FFF2-40B4-BE49-F238E27FC236}">
                <a16:creationId xmlns:a16="http://schemas.microsoft.com/office/drawing/2014/main" id="{299D8A8D-A3AE-8872-BB51-FA606083F49A}"/>
              </a:ext>
            </a:extLst>
          </p:cNvPr>
          <p:cNvSpPr txBox="1"/>
          <p:nvPr/>
        </p:nvSpPr>
        <p:spPr>
          <a:xfrm>
            <a:off x="10998200" y="7778234"/>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TextBox 6">
            <a:extLst>
              <a:ext uri="{FF2B5EF4-FFF2-40B4-BE49-F238E27FC236}">
                <a16:creationId xmlns:a16="http://schemas.microsoft.com/office/drawing/2014/main" id="{1D238D0F-3965-B38B-34E7-3C586590D5C9}"/>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Sobre las </a:t>
            </a:r>
            <a:r>
              <a:rPr lang="ca-ES" sz="3200" dirty="0" err="1">
                <a:solidFill>
                  <a:srgbClr val="004AAD"/>
                </a:solidFill>
                <a:latin typeface="Open Sans 2" panose="020B0604020202020204" charset="0"/>
                <a:ea typeface="Open Sans 2" panose="020B0604020202020204" charset="0"/>
                <a:cs typeface="Open Sans 2" panose="020B0604020202020204" charset="0"/>
              </a:rPr>
              <a:t>prácticas</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y</a:t>
            </a:r>
            <a:r>
              <a:rPr lang="ca-ES" sz="3200" dirty="0">
                <a:solidFill>
                  <a:srgbClr val="004AAD"/>
                </a:solidFill>
                <a:latin typeface="Open Sans 2" panose="020B0604020202020204" charset="0"/>
                <a:ea typeface="Open Sans 2" panose="020B0604020202020204" charset="0"/>
                <a:cs typeface="Open Sans 2" panose="020B0604020202020204" charset="0"/>
              </a:rPr>
              <a:t> la </a:t>
            </a:r>
            <a:r>
              <a:rPr lang="ca-ES" sz="3200" dirty="0" err="1">
                <a:solidFill>
                  <a:srgbClr val="004AAD"/>
                </a:solidFill>
                <a:latin typeface="Open Sans 2" panose="020B0604020202020204" charset="0"/>
                <a:ea typeface="Open Sans 2" panose="020B0604020202020204" charset="0"/>
                <a:cs typeface="Open Sans 2" panose="020B0604020202020204" charset="0"/>
              </a:rPr>
              <a:t>dualidad</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3988495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0896600" y="3771900"/>
            <a:ext cx="5943600" cy="3911264"/>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El 50% de los encuestados conoce la formación dual y un 33% adicional tiene un conocimiento limitado sobre el tema. Será necesario, por lo tanto, hacer un esfuerzo para informar a los empresarios y estudiantes sobre los estudios de educación dual.</a:t>
            </a:r>
          </a:p>
        </p:txBody>
      </p:sp>
      <p:graphicFrame>
        <p:nvGraphicFramePr>
          <p:cNvPr id="2" name="Gráfico 1">
            <a:extLst>
              <a:ext uri="{FF2B5EF4-FFF2-40B4-BE49-F238E27FC236}">
                <a16:creationId xmlns:a16="http://schemas.microsoft.com/office/drawing/2014/main" id="{E469F7B8-DCA2-CE54-7F29-E50390ED917B}"/>
              </a:ext>
            </a:extLst>
          </p:cNvPr>
          <p:cNvGraphicFramePr>
            <a:graphicFrameLocks/>
          </p:cNvGraphicFramePr>
          <p:nvPr>
            <p:extLst>
              <p:ext uri="{D42A27DB-BD31-4B8C-83A1-F6EECF244321}">
                <p14:modId xmlns:p14="http://schemas.microsoft.com/office/powerpoint/2010/main" val="3393950983"/>
              </p:ext>
            </p:extLst>
          </p:nvPr>
        </p:nvGraphicFramePr>
        <p:xfrm>
          <a:off x="1295400" y="2324100"/>
          <a:ext cx="8382000" cy="742477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5">
            <a:extLst>
              <a:ext uri="{FF2B5EF4-FFF2-40B4-BE49-F238E27FC236}">
                <a16:creationId xmlns:a16="http://schemas.microsoft.com/office/drawing/2014/main" id="{9F854C09-8CF1-7C7C-B0EB-C0AEC7E5D467}"/>
              </a:ext>
            </a:extLst>
          </p:cNvPr>
          <p:cNvSpPr>
            <a:spLocks noGrp="1"/>
          </p:cNvSpPr>
          <p:nvPr>
            <p:ph type="sldNum" sz="quarter" idx="12"/>
          </p:nvPr>
        </p:nvSpPr>
        <p:spPr>
          <a:xfrm>
            <a:off x="15011400" y="9029700"/>
            <a:ext cx="2133600" cy="365125"/>
          </a:xfrm>
        </p:spPr>
        <p:txBody>
          <a:bodyPr/>
          <a:lstStyle/>
          <a:p>
            <a:fld id="{B6F15528-21DE-4FAA-801E-634DDDAF4B2B}" type="slidenum">
              <a:rPr lang="en-US" smtClean="0"/>
              <a:pPr/>
              <a:t>31</a:t>
            </a:fld>
            <a:endParaRPr lang="en-US" dirty="0"/>
          </a:p>
        </p:txBody>
      </p:sp>
      <p:sp>
        <p:nvSpPr>
          <p:cNvPr id="4" name="CuadroTexto 4">
            <a:extLst>
              <a:ext uri="{FF2B5EF4-FFF2-40B4-BE49-F238E27FC236}">
                <a16:creationId xmlns:a16="http://schemas.microsoft.com/office/drawing/2014/main" id="{299D8A8D-A3AE-8872-BB51-FA606083F49A}"/>
              </a:ext>
            </a:extLst>
          </p:cNvPr>
          <p:cNvSpPr txBox="1"/>
          <p:nvPr/>
        </p:nvSpPr>
        <p:spPr>
          <a:xfrm>
            <a:off x="11353800" y="8891200"/>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9" name="TextBox 6">
            <a:extLst>
              <a:ext uri="{FF2B5EF4-FFF2-40B4-BE49-F238E27FC236}">
                <a16:creationId xmlns:a16="http://schemas.microsoft.com/office/drawing/2014/main" id="{FBBFF5DF-E52F-83B7-9ED1-0622139BA922}"/>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Importancia</a:t>
            </a:r>
            <a:r>
              <a:rPr lang="ca-ES" sz="3200" dirty="0">
                <a:solidFill>
                  <a:srgbClr val="004AAD"/>
                </a:solidFill>
                <a:latin typeface="Open Sans 2" panose="020B0604020202020204" charset="0"/>
                <a:ea typeface="Open Sans 2" panose="020B0604020202020204" charset="0"/>
                <a:cs typeface="Open Sans 2" panose="020B0604020202020204" charset="0"/>
              </a:rPr>
              <a:t> de la </a:t>
            </a:r>
            <a:r>
              <a:rPr lang="ca-ES" sz="3200" dirty="0" err="1">
                <a:solidFill>
                  <a:srgbClr val="004AAD"/>
                </a:solidFill>
                <a:latin typeface="Open Sans 2" panose="020B0604020202020204" charset="0"/>
                <a:ea typeface="Open Sans 2" panose="020B0604020202020204" charset="0"/>
                <a:cs typeface="Open Sans 2" panose="020B0604020202020204" charset="0"/>
              </a:rPr>
              <a:t>formación</a:t>
            </a:r>
            <a:r>
              <a:rPr lang="ca-ES" sz="3200" dirty="0">
                <a:solidFill>
                  <a:srgbClr val="004AAD"/>
                </a:solidFill>
                <a:latin typeface="Open Sans 2" panose="020B0604020202020204" charset="0"/>
                <a:ea typeface="Open Sans 2" panose="020B0604020202020204" charset="0"/>
                <a:cs typeface="Open Sans 2" panose="020B0604020202020204" charset="0"/>
              </a:rPr>
              <a:t> dual</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pic>
        <p:nvPicPr>
          <p:cNvPr id="10" name="Imagen 9">
            <a:extLst>
              <a:ext uri="{FF2B5EF4-FFF2-40B4-BE49-F238E27FC236}">
                <a16:creationId xmlns:a16="http://schemas.microsoft.com/office/drawing/2014/main" id="{2EFE31C8-E833-4A9B-DAE5-3171B89242B4}"/>
              </a:ext>
            </a:extLst>
          </p:cNvPr>
          <p:cNvPicPr>
            <a:picLocks noChangeAspect="1"/>
          </p:cNvPicPr>
          <p:nvPr/>
        </p:nvPicPr>
        <p:blipFill>
          <a:blip r:embed="rId3"/>
          <a:stretch>
            <a:fillRect/>
          </a:stretch>
        </p:blipFill>
        <p:spPr>
          <a:xfrm>
            <a:off x="3429000" y="8294759"/>
            <a:ext cx="3733800" cy="1582311"/>
          </a:xfrm>
          <a:prstGeom prst="rect">
            <a:avLst/>
          </a:prstGeom>
        </p:spPr>
      </p:pic>
    </p:spTree>
    <p:extLst>
      <p:ext uri="{BB962C8B-B14F-4D97-AF65-F5344CB8AC3E}">
        <p14:creationId xmlns:p14="http://schemas.microsoft.com/office/powerpoint/2010/main" val="189069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0820400" y="3009900"/>
            <a:ext cx="5943600" cy="6681253"/>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El 93% de los encuestados están dispuestos a acoger estudiantes de formación dual y recibir parte de su formación en la empresa. De este porcentaje, un 91% considera que tienen capacidad para acoger entre 1 y 5 estudiantes para realizar la formación dual en su hotel. Un 9% de los encuestados piensa que tiene capacidad para acoger entre 6 y 10 estudiantes. Estos coinciden con los hoteles de mayor tamaño.</a:t>
            </a:r>
            <a:endParaRPr lang="ca-ES" sz="2400" dirty="0">
              <a:latin typeface="Open Sans 2" panose="020B0604020202020204" charset="0"/>
              <a:ea typeface="Open Sans 2" panose="020B0604020202020204" charset="0"/>
              <a:cs typeface="Open Sans 2" panose="020B0604020202020204" charset="0"/>
            </a:endParaRPr>
          </a:p>
        </p:txBody>
      </p:sp>
      <p:graphicFrame>
        <p:nvGraphicFramePr>
          <p:cNvPr id="2" name="Gráfico 1">
            <a:extLst>
              <a:ext uri="{FF2B5EF4-FFF2-40B4-BE49-F238E27FC236}">
                <a16:creationId xmlns:a16="http://schemas.microsoft.com/office/drawing/2014/main" id="{6C7E28BF-28C8-B51D-2157-741CF38130E5}"/>
              </a:ext>
            </a:extLst>
          </p:cNvPr>
          <p:cNvGraphicFramePr>
            <a:graphicFrameLocks/>
          </p:cNvGraphicFramePr>
          <p:nvPr>
            <p:extLst>
              <p:ext uri="{D42A27DB-BD31-4B8C-83A1-F6EECF244321}">
                <p14:modId xmlns:p14="http://schemas.microsoft.com/office/powerpoint/2010/main" val="2919224174"/>
              </p:ext>
            </p:extLst>
          </p:nvPr>
        </p:nvGraphicFramePr>
        <p:xfrm>
          <a:off x="1828800" y="3009900"/>
          <a:ext cx="7696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5">
            <a:extLst>
              <a:ext uri="{FF2B5EF4-FFF2-40B4-BE49-F238E27FC236}">
                <a16:creationId xmlns:a16="http://schemas.microsoft.com/office/drawing/2014/main" id="{19C9F754-8461-8A99-D2CF-DDC6C7758740}"/>
              </a:ext>
            </a:extLst>
          </p:cNvPr>
          <p:cNvSpPr>
            <a:spLocks noGrp="1"/>
          </p:cNvSpPr>
          <p:nvPr>
            <p:ph type="sldNum" sz="quarter" idx="12"/>
          </p:nvPr>
        </p:nvSpPr>
        <p:spPr>
          <a:xfrm>
            <a:off x="14611350" y="9436100"/>
            <a:ext cx="2133600" cy="365125"/>
          </a:xfrm>
        </p:spPr>
        <p:txBody>
          <a:bodyPr/>
          <a:lstStyle/>
          <a:p>
            <a:fld id="{B6F15528-21DE-4FAA-801E-634DDDAF4B2B}" type="slidenum">
              <a:rPr lang="en-US" smtClean="0"/>
              <a:pPr/>
              <a:t>32</a:t>
            </a:fld>
            <a:endParaRPr lang="en-US" dirty="0"/>
          </a:p>
        </p:txBody>
      </p:sp>
      <p:sp>
        <p:nvSpPr>
          <p:cNvPr id="3" name="CuadroTexto 4">
            <a:extLst>
              <a:ext uri="{FF2B5EF4-FFF2-40B4-BE49-F238E27FC236}">
                <a16:creationId xmlns:a16="http://schemas.microsoft.com/office/drawing/2014/main" id="{299D8A8D-A3AE-8872-BB51-FA606083F49A}"/>
              </a:ext>
            </a:extLst>
          </p:cNvPr>
          <p:cNvSpPr txBox="1"/>
          <p:nvPr/>
        </p:nvSpPr>
        <p:spPr>
          <a:xfrm>
            <a:off x="3581400" y="9297600"/>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8" name="TextBox 6">
            <a:extLst>
              <a:ext uri="{FF2B5EF4-FFF2-40B4-BE49-F238E27FC236}">
                <a16:creationId xmlns:a16="http://schemas.microsoft.com/office/drawing/2014/main" id="{7C269A4F-5057-43C1-9F81-CE94E6878B11}"/>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err="1">
                <a:solidFill>
                  <a:srgbClr val="004AAD"/>
                </a:solidFill>
                <a:latin typeface="Open Sans 2" panose="020B0604020202020204" charset="0"/>
                <a:ea typeface="Open Sans 2" panose="020B0604020202020204" charset="0"/>
                <a:cs typeface="Open Sans 2" panose="020B0604020202020204" charset="0"/>
              </a:rPr>
              <a:t>Importancia</a:t>
            </a:r>
            <a:r>
              <a:rPr lang="ca-ES" sz="3200" dirty="0">
                <a:solidFill>
                  <a:srgbClr val="004AAD"/>
                </a:solidFill>
                <a:latin typeface="Open Sans 2" panose="020B0604020202020204" charset="0"/>
                <a:ea typeface="Open Sans 2" panose="020B0604020202020204" charset="0"/>
                <a:cs typeface="Open Sans 2" panose="020B0604020202020204" charset="0"/>
              </a:rPr>
              <a:t> de la </a:t>
            </a:r>
            <a:r>
              <a:rPr lang="ca-ES" sz="3200" dirty="0" err="1">
                <a:solidFill>
                  <a:srgbClr val="004AAD"/>
                </a:solidFill>
                <a:latin typeface="Open Sans 2" panose="020B0604020202020204" charset="0"/>
                <a:ea typeface="Open Sans 2" panose="020B0604020202020204" charset="0"/>
                <a:cs typeface="Open Sans 2" panose="020B0604020202020204" charset="0"/>
              </a:rPr>
              <a:t>formación</a:t>
            </a:r>
            <a:r>
              <a:rPr lang="ca-ES" sz="3200" dirty="0">
                <a:solidFill>
                  <a:srgbClr val="004AAD"/>
                </a:solidFill>
                <a:latin typeface="Open Sans 2" panose="020B0604020202020204" charset="0"/>
                <a:ea typeface="Open Sans 2" panose="020B0604020202020204" charset="0"/>
                <a:cs typeface="Open Sans 2" panose="020B0604020202020204" charset="0"/>
              </a:rPr>
              <a:t> dual</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pic>
        <p:nvPicPr>
          <p:cNvPr id="9" name="Imagen 8">
            <a:extLst>
              <a:ext uri="{FF2B5EF4-FFF2-40B4-BE49-F238E27FC236}">
                <a16:creationId xmlns:a16="http://schemas.microsoft.com/office/drawing/2014/main" id="{74688708-AA8B-CEB7-ACC3-1391B5E81194}"/>
              </a:ext>
            </a:extLst>
          </p:cNvPr>
          <p:cNvPicPr>
            <a:picLocks noChangeAspect="1"/>
          </p:cNvPicPr>
          <p:nvPr/>
        </p:nvPicPr>
        <p:blipFill>
          <a:blip r:embed="rId3"/>
          <a:stretch>
            <a:fillRect/>
          </a:stretch>
        </p:blipFill>
        <p:spPr>
          <a:xfrm>
            <a:off x="2514600" y="7886700"/>
            <a:ext cx="2133600" cy="582295"/>
          </a:xfrm>
          <a:prstGeom prst="rect">
            <a:avLst/>
          </a:prstGeom>
        </p:spPr>
      </p:pic>
      <p:pic>
        <p:nvPicPr>
          <p:cNvPr id="10" name="Imagen 9">
            <a:extLst>
              <a:ext uri="{FF2B5EF4-FFF2-40B4-BE49-F238E27FC236}">
                <a16:creationId xmlns:a16="http://schemas.microsoft.com/office/drawing/2014/main" id="{B60D7763-DD01-2D05-7B1F-233E18B00A1C}"/>
              </a:ext>
            </a:extLst>
          </p:cNvPr>
          <p:cNvPicPr>
            <a:picLocks noChangeAspect="1"/>
          </p:cNvPicPr>
          <p:nvPr/>
        </p:nvPicPr>
        <p:blipFill>
          <a:blip r:embed="rId4"/>
          <a:stretch>
            <a:fillRect/>
          </a:stretch>
        </p:blipFill>
        <p:spPr>
          <a:xfrm>
            <a:off x="5334000" y="7932371"/>
            <a:ext cx="2451100" cy="564007"/>
          </a:xfrm>
          <a:prstGeom prst="rect">
            <a:avLst/>
          </a:prstGeom>
        </p:spPr>
      </p:pic>
    </p:spTree>
    <p:extLst>
      <p:ext uri="{BB962C8B-B14F-4D97-AF65-F5344CB8AC3E}">
        <p14:creationId xmlns:p14="http://schemas.microsoft.com/office/powerpoint/2010/main" val="3816815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524000" y="3314700"/>
            <a:ext cx="15240000" cy="3911264"/>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En el gráfico de la página siguiente se pueden ver las principales carencias y necesidades detectadas en los profesionales que terminan el ciclo de grado medio y superior por parte de los directivos o propietarios de hoteles. Destaca principalmente: la atención al cliente y los idiomas.</a:t>
            </a:r>
          </a:p>
          <a:p>
            <a:pPr algn="just">
              <a:lnSpc>
                <a:spcPct val="150000"/>
              </a:lnSpc>
            </a:pPr>
            <a:endParaRPr lang="es-ES" sz="24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En cuanto a otras competencias necesarias o </a:t>
            </a:r>
            <a:r>
              <a:rPr lang="es-ES" sz="2400" dirty="0" err="1">
                <a:latin typeface="Open Sans 2" panose="020B0604020202020204" charset="0"/>
                <a:ea typeface="Open Sans 2" panose="020B0604020202020204" charset="0"/>
                <a:cs typeface="Open Sans 2" panose="020B0604020202020204" charset="0"/>
              </a:rPr>
              <a:t>soft</a:t>
            </a:r>
            <a:r>
              <a:rPr lang="es-ES" sz="2400" dirty="0">
                <a:latin typeface="Open Sans 2" panose="020B0604020202020204" charset="0"/>
                <a:ea typeface="Open Sans 2" panose="020B0604020202020204" charset="0"/>
                <a:cs typeface="Open Sans 2" panose="020B0604020202020204" charset="0"/>
              </a:rPr>
              <a:t> </a:t>
            </a:r>
            <a:r>
              <a:rPr lang="es-ES" sz="2400" dirty="0" err="1">
                <a:latin typeface="Open Sans 2" panose="020B0604020202020204" charset="0"/>
                <a:ea typeface="Open Sans 2" panose="020B0604020202020204" charset="0"/>
                <a:cs typeface="Open Sans 2" panose="020B0604020202020204" charset="0"/>
              </a:rPr>
              <a:t>skills</a:t>
            </a:r>
            <a:r>
              <a:rPr lang="es-ES" sz="2400" dirty="0">
                <a:latin typeface="Open Sans 2" panose="020B0604020202020204" charset="0"/>
                <a:ea typeface="Open Sans 2" panose="020B0604020202020204" charset="0"/>
                <a:cs typeface="Open Sans 2" panose="020B0604020202020204" charset="0"/>
              </a:rPr>
              <a:t> en el perfil del alumnado, los encuestados destacan el compromiso, responsabilidad y flexibilidad. Si bien estas carencias son generales a todo el alumnado y no solo a los de ciclos formativos de hostelería y turismo.</a:t>
            </a:r>
            <a:endParaRPr lang="ca-ES" sz="2400" dirty="0">
              <a:latin typeface="Open Sans 2" panose="020B0604020202020204" charset="0"/>
              <a:ea typeface="Open Sans 2" panose="020B0604020202020204" charset="0"/>
              <a:cs typeface="Open Sans 2" panose="020B0604020202020204" charset="0"/>
            </a:endParaRPr>
          </a:p>
        </p:txBody>
      </p:sp>
      <p:sp>
        <p:nvSpPr>
          <p:cNvPr id="3" name="Marcador de número de diapositiva 2">
            <a:extLst>
              <a:ext uri="{FF2B5EF4-FFF2-40B4-BE49-F238E27FC236}">
                <a16:creationId xmlns:a16="http://schemas.microsoft.com/office/drawing/2014/main" id="{7A8729F2-3314-9284-D9B8-FE62220272CC}"/>
              </a:ext>
            </a:extLst>
          </p:cNvPr>
          <p:cNvSpPr>
            <a:spLocks noGrp="1"/>
          </p:cNvSpPr>
          <p:nvPr>
            <p:ph type="sldNum" sz="quarter" idx="12"/>
          </p:nvPr>
        </p:nvSpPr>
        <p:spPr>
          <a:xfrm>
            <a:off x="14478000" y="8877300"/>
            <a:ext cx="2133600" cy="365125"/>
          </a:xfrm>
        </p:spPr>
        <p:txBody>
          <a:bodyPr/>
          <a:lstStyle/>
          <a:p>
            <a:fld id="{B6F15528-21DE-4FAA-801E-634DDDAF4B2B}" type="slidenum">
              <a:rPr lang="en-US" smtClean="0"/>
              <a:pPr/>
              <a:t>33</a:t>
            </a:fld>
            <a:endParaRPr lang="en-US" dirty="0"/>
          </a:p>
        </p:txBody>
      </p:sp>
      <p:sp>
        <p:nvSpPr>
          <p:cNvPr id="4" name="TextBox 6">
            <a:extLst>
              <a:ext uri="{FF2B5EF4-FFF2-40B4-BE49-F238E27FC236}">
                <a16:creationId xmlns:a16="http://schemas.microsoft.com/office/drawing/2014/main" id="{6E990D73-A5CA-C889-5E8A-3542F9646169}"/>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Perfil </a:t>
            </a:r>
            <a:r>
              <a:rPr lang="ca-ES" sz="3200" dirty="0" err="1">
                <a:solidFill>
                  <a:srgbClr val="004AAD"/>
                </a:solidFill>
                <a:latin typeface="Open Sans 2" panose="020B0604020202020204" charset="0"/>
                <a:ea typeface="Open Sans 2" panose="020B0604020202020204" charset="0"/>
                <a:cs typeface="Open Sans 2" panose="020B0604020202020204" charset="0"/>
              </a:rPr>
              <a:t>formativo</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392460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44172749-95A0-B51F-23CF-6FA7108DE0A7}"/>
              </a:ext>
            </a:extLst>
          </p:cNvPr>
          <p:cNvGraphicFramePr>
            <a:graphicFrameLocks/>
          </p:cNvGraphicFramePr>
          <p:nvPr>
            <p:extLst>
              <p:ext uri="{D42A27DB-BD31-4B8C-83A1-F6EECF244321}">
                <p14:modId xmlns:p14="http://schemas.microsoft.com/office/powerpoint/2010/main" val="457739040"/>
              </p:ext>
            </p:extLst>
          </p:nvPr>
        </p:nvGraphicFramePr>
        <p:xfrm>
          <a:off x="2971800" y="2247900"/>
          <a:ext cx="6096000" cy="7372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4F228B26-618A-C6D9-B0CF-E7EE057EB7CD}"/>
              </a:ext>
            </a:extLst>
          </p:cNvPr>
          <p:cNvGraphicFramePr>
            <a:graphicFrameLocks/>
          </p:cNvGraphicFramePr>
          <p:nvPr>
            <p:extLst>
              <p:ext uri="{D42A27DB-BD31-4B8C-83A1-F6EECF244321}">
                <p14:modId xmlns:p14="http://schemas.microsoft.com/office/powerpoint/2010/main" val="1794218701"/>
              </p:ext>
            </p:extLst>
          </p:nvPr>
        </p:nvGraphicFramePr>
        <p:xfrm>
          <a:off x="12115800" y="1943100"/>
          <a:ext cx="5105400" cy="7517375"/>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a:extLst>
              <a:ext uri="{FF2B5EF4-FFF2-40B4-BE49-F238E27FC236}">
                <a16:creationId xmlns:a16="http://schemas.microsoft.com/office/drawing/2014/main" id="{D8F6419F-3457-CD6A-1593-7A0385DADC3B}"/>
              </a:ext>
            </a:extLst>
          </p:cNvPr>
          <p:cNvSpPr>
            <a:spLocks noGrp="1"/>
          </p:cNvSpPr>
          <p:nvPr>
            <p:ph type="sldNum" sz="quarter" idx="12"/>
          </p:nvPr>
        </p:nvSpPr>
        <p:spPr>
          <a:xfrm>
            <a:off x="14859000" y="9632111"/>
            <a:ext cx="2133600" cy="365125"/>
          </a:xfrm>
        </p:spPr>
        <p:txBody>
          <a:bodyPr/>
          <a:lstStyle/>
          <a:p>
            <a:fld id="{B6F15528-21DE-4FAA-801E-634DDDAF4B2B}" type="slidenum">
              <a:rPr lang="en-US" smtClean="0"/>
              <a:pPr/>
              <a:t>34</a:t>
            </a:fld>
            <a:endParaRPr lang="en-US" dirty="0"/>
          </a:p>
        </p:txBody>
      </p:sp>
      <p:sp>
        <p:nvSpPr>
          <p:cNvPr id="2" name="CuadroTexto 4">
            <a:extLst>
              <a:ext uri="{FF2B5EF4-FFF2-40B4-BE49-F238E27FC236}">
                <a16:creationId xmlns:a16="http://schemas.microsoft.com/office/drawing/2014/main" id="{299D8A8D-A3AE-8872-BB51-FA606083F49A}"/>
              </a:ext>
            </a:extLst>
          </p:cNvPr>
          <p:cNvSpPr txBox="1"/>
          <p:nvPr/>
        </p:nvSpPr>
        <p:spPr>
          <a:xfrm>
            <a:off x="1981200" y="9766826"/>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CuadroTexto 4">
            <a:extLst>
              <a:ext uri="{FF2B5EF4-FFF2-40B4-BE49-F238E27FC236}">
                <a16:creationId xmlns:a16="http://schemas.microsoft.com/office/drawing/2014/main" id="{299D8A8D-A3AE-8872-BB51-FA606083F49A}"/>
              </a:ext>
            </a:extLst>
          </p:cNvPr>
          <p:cNvSpPr txBox="1"/>
          <p:nvPr/>
        </p:nvSpPr>
        <p:spPr>
          <a:xfrm>
            <a:off x="11582402" y="9632111"/>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0" name="TextBox 6">
            <a:extLst>
              <a:ext uri="{FF2B5EF4-FFF2-40B4-BE49-F238E27FC236}">
                <a16:creationId xmlns:a16="http://schemas.microsoft.com/office/drawing/2014/main" id="{D402285A-9ECF-A9FE-8DA0-2D84D9F5FD6E}"/>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Perfil </a:t>
            </a:r>
            <a:r>
              <a:rPr lang="ca-ES" sz="3200" dirty="0" err="1">
                <a:solidFill>
                  <a:srgbClr val="004AAD"/>
                </a:solidFill>
                <a:latin typeface="Open Sans 2" panose="020B0604020202020204" charset="0"/>
                <a:ea typeface="Open Sans 2" panose="020B0604020202020204" charset="0"/>
                <a:cs typeface="Open Sans 2" panose="020B0604020202020204" charset="0"/>
              </a:rPr>
              <a:t>formativo</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1" name="CuadroTexto 12">
            <a:extLst>
              <a:ext uri="{FF2B5EF4-FFF2-40B4-BE49-F238E27FC236}">
                <a16:creationId xmlns:a16="http://schemas.microsoft.com/office/drawing/2014/main" id="{A8022B8E-AF7E-F4B1-AFAA-935D2B6A35A6}"/>
              </a:ext>
            </a:extLst>
          </p:cNvPr>
          <p:cNvSpPr txBox="1"/>
          <p:nvPr/>
        </p:nvSpPr>
        <p:spPr>
          <a:xfrm>
            <a:off x="-304460" y="3619500"/>
            <a:ext cx="3276260" cy="564261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0000"/>
              </a:lnSpc>
              <a:spcBef>
                <a:spcPts val="350"/>
              </a:spcBef>
            </a:pPr>
            <a:r>
              <a:rPr lang="es-ES" sz="1400" b="0" i="0" dirty="0">
                <a:solidFill>
                  <a:schemeClr val="tx1">
                    <a:lumMod val="50000"/>
                    <a:lumOff val="50000"/>
                  </a:schemeClr>
                </a:solidFill>
                <a:effectLst/>
                <a:latin typeface="Söhne"/>
              </a:rPr>
              <a:t>Atención al cliente</a:t>
            </a:r>
          </a:p>
          <a:p>
            <a:pPr algn="r">
              <a:lnSpc>
                <a:spcPct val="100000"/>
              </a:lnSpc>
              <a:spcBef>
                <a:spcPts val="350"/>
              </a:spcBef>
            </a:pPr>
            <a:r>
              <a:rPr lang="es-ES" sz="1400" b="0" i="0" dirty="0">
                <a:solidFill>
                  <a:schemeClr val="tx1">
                    <a:lumMod val="50000"/>
                    <a:lumOff val="50000"/>
                  </a:schemeClr>
                </a:solidFill>
                <a:effectLst/>
                <a:latin typeface="Söhne"/>
              </a:rPr>
              <a:t> </a:t>
            </a:r>
          </a:p>
          <a:p>
            <a:pPr algn="r">
              <a:lnSpc>
                <a:spcPct val="100000"/>
              </a:lnSpc>
              <a:spcBef>
                <a:spcPts val="350"/>
              </a:spcBef>
            </a:pPr>
            <a:r>
              <a:rPr lang="es-ES" sz="1400" b="0" i="0" dirty="0">
                <a:solidFill>
                  <a:schemeClr val="tx1">
                    <a:lumMod val="50000"/>
                    <a:lumOff val="50000"/>
                  </a:schemeClr>
                </a:solidFill>
                <a:effectLst/>
                <a:latin typeface="Söhne"/>
              </a:rPr>
              <a:t>Idiomas </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err="1">
                <a:solidFill>
                  <a:schemeClr val="tx1">
                    <a:lumMod val="50000"/>
                    <a:lumOff val="50000"/>
                  </a:schemeClr>
                </a:solidFill>
                <a:effectLst/>
                <a:latin typeface="Söhne"/>
              </a:rPr>
              <a:t>Revenue</a:t>
            </a:r>
            <a:r>
              <a:rPr lang="es-ES" sz="1400" b="0" i="0" dirty="0">
                <a:solidFill>
                  <a:schemeClr val="tx1">
                    <a:lumMod val="50000"/>
                    <a:lumOff val="50000"/>
                  </a:schemeClr>
                </a:solidFill>
                <a:effectLst/>
                <a:latin typeface="Söhne"/>
              </a:rPr>
              <a:t> Management</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Servicio de sala</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Nuevas tecnologías – Informática</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Operaciones</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Marketing </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Gestión de turismo sostenible</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Conocimiento de cocina</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 Gestión contable y financiera </a:t>
            </a:r>
          </a:p>
          <a:p>
            <a:pPr algn="r">
              <a:lnSpc>
                <a:spcPct val="100000"/>
              </a:lnSpc>
              <a:spcBef>
                <a:spcPts val="350"/>
              </a:spcBef>
            </a:pPr>
            <a:endParaRPr lang="es-ES" sz="1400" b="0" i="0" dirty="0">
              <a:solidFill>
                <a:schemeClr val="tx1">
                  <a:lumMod val="50000"/>
                  <a:lumOff val="50000"/>
                </a:schemeClr>
              </a:solidFill>
              <a:effectLst/>
              <a:latin typeface="Söhne"/>
            </a:endParaRPr>
          </a:p>
          <a:p>
            <a:pPr algn="r">
              <a:lnSpc>
                <a:spcPct val="100000"/>
              </a:lnSpc>
              <a:spcBef>
                <a:spcPts val="350"/>
              </a:spcBef>
            </a:pPr>
            <a:r>
              <a:rPr lang="es-ES" sz="1400" b="0" i="0" dirty="0">
                <a:solidFill>
                  <a:schemeClr val="tx1">
                    <a:lumMod val="50000"/>
                    <a:lumOff val="50000"/>
                  </a:schemeClr>
                </a:solidFill>
                <a:effectLst/>
                <a:latin typeface="Söhne"/>
              </a:rPr>
              <a:t>Recursos humanos</a:t>
            </a:r>
            <a:endParaRPr lang="es-ES" sz="2000" dirty="0">
              <a:solidFill>
                <a:schemeClr val="tx1">
                  <a:lumMod val="50000"/>
                  <a:lumOff val="50000"/>
                </a:schemeClr>
              </a:solidFill>
            </a:endParaRPr>
          </a:p>
        </p:txBody>
      </p:sp>
      <p:sp>
        <p:nvSpPr>
          <p:cNvPr id="13" name="CuadroTexto 12">
            <a:extLst>
              <a:ext uri="{FF2B5EF4-FFF2-40B4-BE49-F238E27FC236}">
                <a16:creationId xmlns:a16="http://schemas.microsoft.com/office/drawing/2014/main" id="{9EF3D48B-749C-8B89-455B-CC394ACF29EE}"/>
              </a:ext>
            </a:extLst>
          </p:cNvPr>
          <p:cNvSpPr txBox="1"/>
          <p:nvPr/>
        </p:nvSpPr>
        <p:spPr>
          <a:xfrm>
            <a:off x="9775373" y="3434021"/>
            <a:ext cx="2362200" cy="6176050"/>
          </a:xfrm>
          <a:prstGeom prst="rect">
            <a:avLst/>
          </a:prstGeom>
          <a:noFill/>
        </p:spPr>
        <p:txBody>
          <a:bodyPr wrap="square">
            <a:spAutoFit/>
          </a:bodyPr>
          <a:lstStyle/>
          <a:p>
            <a:pPr algn="r">
              <a:lnSpc>
                <a:spcPct val="300000"/>
              </a:lnSpc>
              <a:spcBef>
                <a:spcPts val="400"/>
              </a:spcBef>
            </a:pPr>
            <a:r>
              <a:rPr lang="es-ES" sz="1600" dirty="0">
                <a:solidFill>
                  <a:schemeClr val="tx1">
                    <a:lumMod val="50000"/>
                    <a:lumOff val="50000"/>
                  </a:schemeClr>
                </a:solidFill>
              </a:rPr>
              <a:t>Compromiso </a:t>
            </a:r>
          </a:p>
          <a:p>
            <a:pPr algn="r">
              <a:lnSpc>
                <a:spcPct val="300000"/>
              </a:lnSpc>
              <a:spcBef>
                <a:spcPts val="400"/>
              </a:spcBef>
            </a:pPr>
            <a:r>
              <a:rPr lang="es-ES" sz="1600" dirty="0">
                <a:solidFill>
                  <a:schemeClr val="tx1">
                    <a:lumMod val="50000"/>
                    <a:lumOff val="50000"/>
                  </a:schemeClr>
                </a:solidFill>
              </a:rPr>
              <a:t>Responsabilidad </a:t>
            </a:r>
          </a:p>
          <a:p>
            <a:pPr algn="r">
              <a:lnSpc>
                <a:spcPct val="300000"/>
              </a:lnSpc>
              <a:spcBef>
                <a:spcPts val="400"/>
              </a:spcBef>
            </a:pPr>
            <a:r>
              <a:rPr lang="es-ES" sz="1600" dirty="0">
                <a:solidFill>
                  <a:schemeClr val="tx1">
                    <a:lumMod val="50000"/>
                    <a:lumOff val="50000"/>
                  </a:schemeClr>
                </a:solidFill>
              </a:rPr>
              <a:t>Flexibilidad </a:t>
            </a:r>
          </a:p>
          <a:p>
            <a:pPr algn="r">
              <a:lnSpc>
                <a:spcPct val="300000"/>
              </a:lnSpc>
              <a:spcBef>
                <a:spcPts val="400"/>
              </a:spcBef>
            </a:pPr>
            <a:r>
              <a:rPr lang="es-ES" sz="1600" dirty="0">
                <a:solidFill>
                  <a:schemeClr val="tx1">
                    <a:lumMod val="50000"/>
                    <a:lumOff val="50000"/>
                  </a:schemeClr>
                </a:solidFill>
              </a:rPr>
              <a:t>Capacidad de adaptación </a:t>
            </a:r>
          </a:p>
          <a:p>
            <a:pPr algn="r">
              <a:lnSpc>
                <a:spcPct val="300000"/>
              </a:lnSpc>
              <a:spcBef>
                <a:spcPts val="400"/>
              </a:spcBef>
            </a:pPr>
            <a:r>
              <a:rPr lang="es-ES" sz="1600" dirty="0">
                <a:solidFill>
                  <a:schemeClr val="tx1">
                    <a:lumMod val="50000"/>
                    <a:lumOff val="50000"/>
                  </a:schemeClr>
                </a:solidFill>
              </a:rPr>
              <a:t>Trabajo en equipo </a:t>
            </a:r>
          </a:p>
          <a:p>
            <a:pPr algn="r">
              <a:lnSpc>
                <a:spcPct val="300000"/>
              </a:lnSpc>
              <a:spcBef>
                <a:spcPts val="400"/>
              </a:spcBef>
            </a:pPr>
            <a:r>
              <a:rPr lang="es-ES" sz="1600" dirty="0">
                <a:solidFill>
                  <a:schemeClr val="tx1">
                    <a:lumMod val="50000"/>
                    <a:lumOff val="50000"/>
                  </a:schemeClr>
                </a:solidFill>
              </a:rPr>
              <a:t>Resiliencia </a:t>
            </a:r>
          </a:p>
          <a:p>
            <a:pPr algn="r">
              <a:lnSpc>
                <a:spcPct val="300000"/>
              </a:lnSpc>
              <a:spcBef>
                <a:spcPts val="400"/>
              </a:spcBef>
            </a:pPr>
            <a:r>
              <a:rPr lang="es-ES" sz="1600" dirty="0">
                <a:solidFill>
                  <a:schemeClr val="tx1">
                    <a:lumMod val="50000"/>
                    <a:lumOff val="50000"/>
                  </a:schemeClr>
                </a:solidFill>
              </a:rPr>
              <a:t>Otros</a:t>
            </a:r>
          </a:p>
          <a:p>
            <a:pPr>
              <a:spcBef>
                <a:spcPts val="400"/>
              </a:spcBef>
            </a:pPr>
            <a:r>
              <a:rPr lang="es-ES" dirty="0"/>
              <a:t/>
            </a:r>
            <a:br>
              <a:rPr lang="es-ES" dirty="0"/>
            </a:b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6AFB-E21A-9F15-2999-E52F0ACCB91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AC999B5-BB26-CB51-915C-47A948785628}"/>
              </a:ext>
            </a:extLst>
          </p:cNvPr>
          <p:cNvSpPr txBox="1"/>
          <p:nvPr/>
        </p:nvSpPr>
        <p:spPr>
          <a:xfrm>
            <a:off x="10820400" y="3771900"/>
            <a:ext cx="5943600" cy="3357266"/>
          </a:xfrm>
          <a:prstGeom prst="rect">
            <a:avLst/>
          </a:prstGeom>
          <a:noFill/>
        </p:spPr>
        <p:txBody>
          <a:bodyPr wrap="square" rtlCol="0">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En el gráfico podemos ver las metodologías más valoradas por los encuestados para formar al alumnado. Los resultados coinciden con la alta valoración que obtiene en las encuestas la formación práctica del alumnado. </a:t>
            </a:r>
            <a:endParaRPr lang="ca-ES" sz="2400" dirty="0">
              <a:latin typeface="Open Sans 2" panose="020B0604020202020204" charset="0"/>
              <a:ea typeface="Open Sans 2" panose="020B0604020202020204" charset="0"/>
              <a:cs typeface="Open Sans 2" panose="020B0604020202020204" charset="0"/>
            </a:endParaRPr>
          </a:p>
        </p:txBody>
      </p:sp>
      <p:sp>
        <p:nvSpPr>
          <p:cNvPr id="3" name="CuadroTexto 2">
            <a:extLst>
              <a:ext uri="{FF2B5EF4-FFF2-40B4-BE49-F238E27FC236}">
                <a16:creationId xmlns:a16="http://schemas.microsoft.com/office/drawing/2014/main" id="{D770F021-CEFF-4F82-6413-3447AEE57238}"/>
              </a:ext>
            </a:extLst>
          </p:cNvPr>
          <p:cNvSpPr txBox="1"/>
          <p:nvPr/>
        </p:nvSpPr>
        <p:spPr>
          <a:xfrm>
            <a:off x="1524000" y="8822512"/>
            <a:ext cx="15392400" cy="830997"/>
          </a:xfrm>
          <a:prstGeom prst="rect">
            <a:avLst/>
          </a:prstGeom>
          <a:noFill/>
        </p:spPr>
        <p:txBody>
          <a:bodyPr wrap="square" rtlCol="0">
            <a:spAutoFit/>
          </a:bodyPr>
          <a:lstStyle/>
          <a:p>
            <a:r>
              <a:rPr lang="es-ES" sz="2400" dirty="0">
                <a:latin typeface="Open Sans 2" panose="020B0604020202020204" charset="0"/>
                <a:ea typeface="Open Sans 2" panose="020B0604020202020204" charset="0"/>
                <a:cs typeface="Open Sans 2" panose="020B0604020202020204" charset="0"/>
              </a:rPr>
              <a:t>Los resultados de la encuesta a los profesionales del sector y a los directores de hoteles refuerzan las conclusiones generales para todo el sector turístico.</a:t>
            </a:r>
          </a:p>
        </p:txBody>
      </p:sp>
      <p:graphicFrame>
        <p:nvGraphicFramePr>
          <p:cNvPr id="4" name="Gráfico 3">
            <a:extLst>
              <a:ext uri="{FF2B5EF4-FFF2-40B4-BE49-F238E27FC236}">
                <a16:creationId xmlns:a16="http://schemas.microsoft.com/office/drawing/2014/main" id="{F9F7173B-F727-6F2B-BC14-830677E49168}"/>
              </a:ext>
            </a:extLst>
          </p:cNvPr>
          <p:cNvGraphicFramePr>
            <a:graphicFrameLocks/>
          </p:cNvGraphicFramePr>
          <p:nvPr>
            <p:extLst>
              <p:ext uri="{D42A27DB-BD31-4B8C-83A1-F6EECF244321}">
                <p14:modId xmlns:p14="http://schemas.microsoft.com/office/powerpoint/2010/main" val="667574977"/>
              </p:ext>
            </p:extLst>
          </p:nvPr>
        </p:nvGraphicFramePr>
        <p:xfrm>
          <a:off x="5486400" y="3009900"/>
          <a:ext cx="5105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número de diapositiva 7">
            <a:extLst>
              <a:ext uri="{FF2B5EF4-FFF2-40B4-BE49-F238E27FC236}">
                <a16:creationId xmlns:a16="http://schemas.microsoft.com/office/drawing/2014/main" id="{B529C8FC-191A-E162-DCCF-C89F6EB8AEF8}"/>
              </a:ext>
            </a:extLst>
          </p:cNvPr>
          <p:cNvSpPr>
            <a:spLocks noGrp="1"/>
          </p:cNvSpPr>
          <p:nvPr>
            <p:ph type="sldNum" sz="quarter" idx="12"/>
          </p:nvPr>
        </p:nvSpPr>
        <p:spPr>
          <a:xfrm>
            <a:off x="14706600" y="9426575"/>
            <a:ext cx="2133600" cy="365125"/>
          </a:xfrm>
        </p:spPr>
        <p:txBody>
          <a:bodyPr/>
          <a:lstStyle/>
          <a:p>
            <a:fld id="{B6F15528-21DE-4FAA-801E-634DDDAF4B2B}" type="slidenum">
              <a:rPr lang="en-US" smtClean="0"/>
              <a:pPr/>
              <a:t>35</a:t>
            </a:fld>
            <a:endParaRPr lang="en-US" dirty="0"/>
          </a:p>
        </p:txBody>
      </p:sp>
      <p:sp>
        <p:nvSpPr>
          <p:cNvPr id="2" name="CuadroTexto 4">
            <a:extLst>
              <a:ext uri="{FF2B5EF4-FFF2-40B4-BE49-F238E27FC236}">
                <a16:creationId xmlns:a16="http://schemas.microsoft.com/office/drawing/2014/main" id="{299D8A8D-A3AE-8872-BB51-FA606083F49A}"/>
              </a:ext>
            </a:extLst>
          </p:cNvPr>
          <p:cNvSpPr txBox="1"/>
          <p:nvPr/>
        </p:nvSpPr>
        <p:spPr>
          <a:xfrm>
            <a:off x="10820400" y="7799239"/>
            <a:ext cx="3048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dirty="0">
                <a:solidFill>
                  <a:srgbClr val="004AAD"/>
                </a:solidFill>
                <a:latin typeface="Open Sans 2" panose="020B0604020202020204" charset="0"/>
                <a:ea typeface="Open Sans 2" panose="020B0604020202020204" charset="0"/>
                <a:cs typeface="Open Sans 2" panose="020B0604020202020204" charset="0"/>
              </a:rPr>
              <a:t>Fuente: </a:t>
            </a:r>
            <a:r>
              <a:rPr lang="ca-ES" sz="1200" dirty="0" err="1">
                <a:solidFill>
                  <a:srgbClr val="004AAD"/>
                </a:solidFill>
                <a:latin typeface="Open Sans 2" panose="020B0604020202020204" charset="0"/>
                <a:ea typeface="Open Sans 2" panose="020B0604020202020204" charset="0"/>
                <a:cs typeface="Open Sans 2" panose="020B0604020202020204" charset="0"/>
              </a:rPr>
              <a:t>Elaboración</a:t>
            </a:r>
            <a:r>
              <a:rPr lang="es-ES" sz="1200" dirty="0">
                <a:solidFill>
                  <a:srgbClr val="004AAD"/>
                </a:solidFill>
                <a:latin typeface="Open Sans 2" panose="020B0604020202020204" charset="0"/>
                <a:ea typeface="Open Sans 2" panose="020B0604020202020204" charset="0"/>
                <a:cs typeface="Open Sans 2" panose="020B0604020202020204" charset="0"/>
              </a:rPr>
              <a:t> </a:t>
            </a:r>
            <a:r>
              <a:rPr lang="ca-ES" sz="1200" dirty="0" err="1">
                <a:solidFill>
                  <a:srgbClr val="004AAD"/>
                </a:solidFill>
                <a:latin typeface="Open Sans 2" panose="020B0604020202020204" charset="0"/>
                <a:ea typeface="Open Sans 2" panose="020B0604020202020204" charset="0"/>
                <a:cs typeface="Open Sans 2" panose="020B0604020202020204" charset="0"/>
              </a:rPr>
              <a:t>propia</a:t>
            </a:r>
            <a:r>
              <a:rPr lang="es-ES" sz="1200" dirty="0">
                <a:solidFill>
                  <a:srgbClr val="004AAD"/>
                </a:solidFill>
                <a:latin typeface="Open Sans 2" panose="020B0604020202020204" charset="0"/>
                <a:ea typeface="Open Sans 2" panose="020B0604020202020204" charset="0"/>
                <a:cs typeface="Open Sans 2" panose="020B0604020202020204" charset="0"/>
              </a:rPr>
              <a:t> </a:t>
            </a:r>
            <a:endParaRPr lang="ca-ES" sz="12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9" name="TextBox 6">
            <a:extLst>
              <a:ext uri="{FF2B5EF4-FFF2-40B4-BE49-F238E27FC236}">
                <a16:creationId xmlns:a16="http://schemas.microsoft.com/office/drawing/2014/main" id="{3C3046EB-8C42-4BE8-1CD8-8A5377B51A10}"/>
              </a:ext>
            </a:extLst>
          </p:cNvPr>
          <p:cNvSpPr txBox="1"/>
          <p:nvPr/>
        </p:nvSpPr>
        <p:spPr>
          <a:xfrm>
            <a:off x="1295400" y="666143"/>
            <a:ext cx="16002000" cy="1490921"/>
          </a:xfrm>
          <a:prstGeom prst="rect">
            <a:avLst/>
          </a:prstGeom>
        </p:spPr>
        <p:txBody>
          <a:bodyPr wrap="square" lIns="0" tIns="0" rIns="0" bIns="0" rtlCol="0" anchor="t">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9. RESULTADOS DE LA ENCUESTA </a:t>
            </a:r>
            <a:r>
              <a:rPr lang="ca-ES" sz="3200" dirty="0">
                <a:solidFill>
                  <a:srgbClr val="004AAD"/>
                </a:solidFill>
                <a:latin typeface="Open Sans 2" panose="020B0604020202020204" charset="0"/>
                <a:ea typeface="Open Sans 2" panose="020B0604020202020204" charset="0"/>
                <a:cs typeface="Open Sans 2" panose="020B0604020202020204" charset="0"/>
              </a:rPr>
              <a:t>Una </a:t>
            </a:r>
            <a:r>
              <a:rPr lang="ca-ES" sz="3200" dirty="0" err="1">
                <a:solidFill>
                  <a:srgbClr val="004AAD"/>
                </a:solidFill>
                <a:latin typeface="Open Sans 2" panose="020B0604020202020204" charset="0"/>
                <a:ea typeface="Open Sans 2" panose="020B0604020202020204" charset="0"/>
                <a:cs typeface="Open Sans 2" panose="020B0604020202020204" charset="0"/>
              </a:rPr>
              <a:t>formación</a:t>
            </a:r>
            <a:r>
              <a:rPr lang="ca-ES" sz="3200" dirty="0">
                <a:solidFill>
                  <a:srgbClr val="004AAD"/>
                </a:solidFill>
                <a:latin typeface="Open Sans 2" panose="020B0604020202020204" charset="0"/>
                <a:ea typeface="Open Sans 2" panose="020B0604020202020204" charset="0"/>
                <a:cs typeface="Open Sans 2" panose="020B0604020202020204" charset="0"/>
              </a:rPr>
              <a:t> </a:t>
            </a:r>
            <a:r>
              <a:rPr lang="ca-ES" sz="3200" dirty="0" err="1">
                <a:solidFill>
                  <a:srgbClr val="004AAD"/>
                </a:solidFill>
                <a:latin typeface="Open Sans 2" panose="020B0604020202020204" charset="0"/>
                <a:ea typeface="Open Sans 2" panose="020B0604020202020204" charset="0"/>
                <a:cs typeface="Open Sans 2" panose="020B0604020202020204" charset="0"/>
              </a:rPr>
              <a:t>práctica</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11" name="CuadroTexto 10">
            <a:extLst>
              <a:ext uri="{FF2B5EF4-FFF2-40B4-BE49-F238E27FC236}">
                <a16:creationId xmlns:a16="http://schemas.microsoft.com/office/drawing/2014/main" id="{1132A264-1ABB-6349-D943-6EAE17A567FE}"/>
              </a:ext>
            </a:extLst>
          </p:cNvPr>
          <p:cNvSpPr txBox="1"/>
          <p:nvPr/>
        </p:nvSpPr>
        <p:spPr>
          <a:xfrm>
            <a:off x="598242" y="4036529"/>
            <a:ext cx="4921828" cy="3654205"/>
          </a:xfrm>
          <a:prstGeom prst="rect">
            <a:avLst/>
          </a:prstGeom>
          <a:noFill/>
        </p:spPr>
        <p:txBody>
          <a:bodyPr wrap="square" rtlCol="0">
            <a:spAutoFit/>
          </a:bodyPr>
          <a:lstStyle/>
          <a:p>
            <a:pPr algn="r">
              <a:lnSpc>
                <a:spcPct val="300000"/>
              </a:lnSpc>
              <a:spcBef>
                <a:spcPts val="950"/>
              </a:spcBef>
            </a:pPr>
            <a:r>
              <a:rPr lang="es-ES" b="0" i="0" dirty="0">
                <a:solidFill>
                  <a:schemeClr val="tx1">
                    <a:lumMod val="50000"/>
                    <a:lumOff val="50000"/>
                  </a:schemeClr>
                </a:solidFill>
                <a:effectLst/>
                <a:latin typeface="Söhne"/>
              </a:rPr>
              <a:t>Experiencias y casos reales</a:t>
            </a:r>
          </a:p>
          <a:p>
            <a:pPr algn="r">
              <a:lnSpc>
                <a:spcPct val="300000"/>
              </a:lnSpc>
              <a:spcBef>
                <a:spcPts val="950"/>
              </a:spcBef>
            </a:pPr>
            <a:r>
              <a:rPr lang="es-ES" b="0" i="0" dirty="0">
                <a:solidFill>
                  <a:schemeClr val="tx1">
                    <a:lumMod val="50000"/>
                    <a:lumOff val="50000"/>
                  </a:schemeClr>
                </a:solidFill>
                <a:effectLst/>
                <a:latin typeface="Söhne"/>
              </a:rPr>
              <a:t> Herramientas en línea </a:t>
            </a:r>
          </a:p>
          <a:p>
            <a:pPr algn="r">
              <a:lnSpc>
                <a:spcPct val="300000"/>
              </a:lnSpc>
              <a:spcBef>
                <a:spcPts val="950"/>
              </a:spcBef>
            </a:pPr>
            <a:r>
              <a:rPr lang="es-ES" b="0" i="0" dirty="0">
                <a:solidFill>
                  <a:schemeClr val="tx1">
                    <a:lumMod val="50000"/>
                    <a:lumOff val="50000"/>
                  </a:schemeClr>
                </a:solidFill>
                <a:effectLst/>
                <a:latin typeface="Söhne"/>
              </a:rPr>
              <a:t>Materiales de capacitación (</a:t>
            </a:r>
            <a:r>
              <a:rPr lang="es-ES" b="0" i="0" dirty="0" err="1">
                <a:solidFill>
                  <a:schemeClr val="tx1">
                    <a:lumMod val="50000"/>
                    <a:lumOff val="50000"/>
                  </a:schemeClr>
                </a:solidFill>
                <a:effectLst/>
                <a:latin typeface="Söhne"/>
              </a:rPr>
              <a:t>soft</a:t>
            </a:r>
            <a:r>
              <a:rPr lang="es-ES" b="0" i="0" dirty="0">
                <a:solidFill>
                  <a:schemeClr val="tx1">
                    <a:lumMod val="50000"/>
                    <a:lumOff val="50000"/>
                  </a:schemeClr>
                </a:solidFill>
                <a:effectLst/>
                <a:latin typeface="Söhne"/>
              </a:rPr>
              <a:t> </a:t>
            </a:r>
            <a:r>
              <a:rPr lang="es-ES" b="0" i="0" dirty="0" err="1">
                <a:solidFill>
                  <a:schemeClr val="tx1">
                    <a:lumMod val="50000"/>
                    <a:lumOff val="50000"/>
                  </a:schemeClr>
                </a:solidFill>
                <a:effectLst/>
                <a:latin typeface="Söhne"/>
              </a:rPr>
              <a:t>skills</a:t>
            </a:r>
            <a:r>
              <a:rPr lang="es-ES" b="0" i="0" dirty="0">
                <a:solidFill>
                  <a:schemeClr val="tx1">
                    <a:lumMod val="50000"/>
                    <a:lumOff val="50000"/>
                  </a:schemeClr>
                </a:solidFill>
                <a:effectLst/>
                <a:latin typeface="Söhne"/>
              </a:rPr>
              <a:t>) </a:t>
            </a:r>
          </a:p>
          <a:p>
            <a:pPr algn="r">
              <a:lnSpc>
                <a:spcPct val="300000"/>
              </a:lnSpc>
              <a:spcBef>
                <a:spcPts val="950"/>
              </a:spcBef>
            </a:pPr>
            <a:r>
              <a:rPr lang="es-ES" b="0" i="0" dirty="0">
                <a:solidFill>
                  <a:schemeClr val="tx1">
                    <a:lumMod val="50000"/>
                    <a:lumOff val="50000"/>
                  </a:schemeClr>
                </a:solidFill>
                <a:effectLst/>
                <a:latin typeface="Söhne"/>
              </a:rPr>
              <a:t>Materiales de formación: casos prácticos, lecturas</a:t>
            </a:r>
          </a:p>
        </p:txBody>
      </p:sp>
    </p:spTree>
    <p:extLst>
      <p:ext uri="{BB962C8B-B14F-4D97-AF65-F5344CB8AC3E}">
        <p14:creationId xmlns:p14="http://schemas.microsoft.com/office/powerpoint/2010/main" val="318501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3AC1258-8DE2-EBC4-1A74-EBE2CD442A09}"/>
              </a:ext>
            </a:extLst>
          </p:cNvPr>
          <p:cNvSpPr>
            <a:spLocks noGrp="1"/>
          </p:cNvSpPr>
          <p:nvPr>
            <p:ph idx="1"/>
          </p:nvPr>
        </p:nvSpPr>
        <p:spPr>
          <a:xfrm>
            <a:off x="1828800" y="2010310"/>
            <a:ext cx="15697200" cy="3124200"/>
          </a:xfrm>
        </p:spPr>
        <p:txBody>
          <a:bodyPr>
            <a:noAutofit/>
          </a:bodyPr>
          <a:lstStyle/>
          <a:p>
            <a:pPr marL="0" indent="0">
              <a:lnSpc>
                <a:spcPct val="150000"/>
              </a:lnSpc>
              <a:buNone/>
            </a:pPr>
            <a:r>
              <a:rPr lang="es-ES" sz="2400" dirty="0">
                <a:latin typeface="Open Sans 2" panose="020B0604020202020204" charset="0"/>
                <a:ea typeface="Open Sans 2" panose="020B0604020202020204" charset="0"/>
                <a:cs typeface="Open Sans 2" panose="020B0604020202020204" charset="0"/>
              </a:rPr>
              <a:t>Se ha entrevistado a l s directores de los cuatro institutos públicos de secundaria de Lloret de Mar: </a:t>
            </a:r>
          </a:p>
          <a:p>
            <a:pPr>
              <a:lnSpc>
                <a:spcPct val="150000"/>
              </a:lnSpc>
              <a:buFontTx/>
              <a:buChar char="-"/>
            </a:pPr>
            <a:r>
              <a:rPr lang="ca-ES" sz="2400" dirty="0">
                <a:latin typeface="Open Sans 2" panose="020B0604020202020204" charset="0"/>
                <a:ea typeface="Open Sans 2" panose="020B0604020202020204" charset="0"/>
                <a:cs typeface="Open Sans 2" panose="020B0604020202020204" charset="0"/>
              </a:rPr>
              <a:t>Institut Ramon Coll i Rodés</a:t>
            </a:r>
          </a:p>
          <a:p>
            <a:pPr>
              <a:lnSpc>
                <a:spcPct val="150000"/>
              </a:lnSpc>
              <a:buFontTx/>
              <a:buChar char="-"/>
            </a:pPr>
            <a:r>
              <a:rPr lang="ca-ES" sz="2400" dirty="0">
                <a:latin typeface="Open Sans 2" panose="020B0604020202020204" charset="0"/>
                <a:ea typeface="Open Sans 2" panose="020B0604020202020204" charset="0"/>
                <a:cs typeface="Open Sans 2" panose="020B0604020202020204" charset="0"/>
              </a:rPr>
              <a:t>Institut Rocagrossa</a:t>
            </a:r>
          </a:p>
          <a:p>
            <a:pPr>
              <a:lnSpc>
                <a:spcPct val="150000"/>
              </a:lnSpc>
              <a:buFontTx/>
              <a:buChar char="-"/>
            </a:pPr>
            <a:r>
              <a:rPr lang="ca-ES" sz="2400" dirty="0">
                <a:latin typeface="Open Sans 2" panose="020B0604020202020204" charset="0"/>
                <a:ea typeface="Open Sans 2" panose="020B0604020202020204" charset="0"/>
                <a:cs typeface="Open Sans 2" panose="020B0604020202020204" charset="0"/>
              </a:rPr>
              <a:t>Institut Escola Lloret de Mar</a:t>
            </a:r>
          </a:p>
          <a:p>
            <a:pPr>
              <a:lnSpc>
                <a:spcPct val="150000"/>
              </a:lnSpc>
              <a:buFontTx/>
              <a:buChar char="-"/>
            </a:pPr>
            <a:r>
              <a:rPr lang="ca-ES" sz="2400" dirty="0">
                <a:latin typeface="Open Sans 2" panose="020B0604020202020204" charset="0"/>
                <a:ea typeface="Open Sans 2" panose="020B0604020202020204" charset="0"/>
                <a:cs typeface="Open Sans 2" panose="020B0604020202020204" charset="0"/>
              </a:rPr>
              <a:t>Institut Sant Quirze</a:t>
            </a:r>
          </a:p>
          <a:p>
            <a:pPr>
              <a:lnSpc>
                <a:spcPct val="150000"/>
              </a:lnSpc>
              <a:buFontTx/>
              <a:buChar char="-"/>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a:lnSpc>
                <a:spcPct val="150000"/>
              </a:lnSpc>
              <a:buFontTx/>
              <a:buChar char="-"/>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endParaRPr lang="ca-ES" sz="2400" dirty="0"/>
          </a:p>
        </p:txBody>
      </p:sp>
      <p:sp>
        <p:nvSpPr>
          <p:cNvPr id="7" name="Marcador de contenido 5">
            <a:extLst>
              <a:ext uri="{FF2B5EF4-FFF2-40B4-BE49-F238E27FC236}">
                <a16:creationId xmlns:a16="http://schemas.microsoft.com/office/drawing/2014/main" id="{A85896D2-1A9C-9271-50DF-EEE4FA0F1775}"/>
              </a:ext>
            </a:extLst>
          </p:cNvPr>
          <p:cNvSpPr txBox="1">
            <a:spLocks/>
          </p:cNvSpPr>
          <p:nvPr/>
        </p:nvSpPr>
        <p:spPr>
          <a:xfrm>
            <a:off x="1827944" y="5582720"/>
            <a:ext cx="14555056" cy="3810000"/>
          </a:xfrm>
          <a:prstGeom prst="rect">
            <a:avLst/>
          </a:prstGeom>
          <a:solidFill>
            <a:srgbClr val="E5FDFF">
              <a:alpha val="3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Las principales conclusiones son:</a:t>
            </a:r>
          </a:p>
          <a:p>
            <a:pPr marL="0" indent="0" fontAlgn="ctr">
              <a:lnSpc>
                <a:spcPct val="150000"/>
              </a:lnSpc>
              <a:spcBef>
                <a:spcPts val="0"/>
              </a:spcBef>
              <a:buFont typeface="Arial" pitchFamily="34" charset="0"/>
              <a:buNone/>
            </a:pPr>
            <a:endParaRPr lang="es-ES" sz="2400" dirty="0">
              <a:latin typeface="Open Sans 2" panose="020B0604020202020204" charset="0"/>
              <a:ea typeface="Open Sans 2" panose="020B0604020202020204" charset="0"/>
              <a:cs typeface="Open Sans 2" panose="020B0604020202020204" charset="0"/>
            </a:endParaRPr>
          </a:p>
          <a:p>
            <a:pPr lvl="1" indent="-342900" fontAlgn="ctr">
              <a:lnSpc>
                <a:spcPct val="150000"/>
              </a:lnSpc>
              <a:spcBef>
                <a:spcPts val="0"/>
              </a:spcBef>
              <a:buFont typeface="Arial" panose="020B0604020202020204" pitchFamily="34" charset="0"/>
              <a:buChar char="•"/>
            </a:pPr>
            <a:r>
              <a:rPr lang="es-ES" sz="2400" dirty="0">
                <a:latin typeface="Open Sans 2" panose="020B0604020202020204" charset="0"/>
                <a:ea typeface="Open Sans 2" panose="020B0604020202020204" charset="0"/>
                <a:cs typeface="Open Sans 2" panose="020B0604020202020204" charset="0"/>
              </a:rPr>
              <a:t>Voluntad e interés de abrir nuevos ciclos formativos en todos los institutos</a:t>
            </a:r>
          </a:p>
          <a:p>
            <a:pPr lvl="1" indent="-342900" fontAlgn="ctr">
              <a:lnSpc>
                <a:spcPct val="150000"/>
              </a:lnSpc>
              <a:spcBef>
                <a:spcPts val="0"/>
              </a:spcBef>
              <a:buFont typeface="Arial" panose="020B0604020202020204" pitchFamily="34" charset="0"/>
              <a:buChar char="•"/>
            </a:pPr>
            <a:r>
              <a:rPr lang="es-ES" sz="2400" dirty="0">
                <a:latin typeface="Open Sans 2" panose="020B0604020202020204" charset="0"/>
                <a:ea typeface="Open Sans 2" panose="020B0604020202020204" charset="0"/>
                <a:cs typeface="Open Sans 2" panose="020B0604020202020204" charset="0"/>
              </a:rPr>
              <a:t>Un hecho clave es la actual disponibilidad de las instalaciones</a:t>
            </a:r>
          </a:p>
          <a:p>
            <a:pPr lvl="1" indent="-342900" fontAlgn="ctr">
              <a:lnSpc>
                <a:spcPct val="150000"/>
              </a:lnSpc>
              <a:spcBef>
                <a:spcPts val="0"/>
              </a:spcBef>
              <a:buFont typeface="Arial" panose="020B0604020202020204" pitchFamily="34" charset="0"/>
              <a:buChar char="•"/>
            </a:pPr>
            <a:r>
              <a:rPr lang="es-ES" sz="2400" dirty="0">
                <a:latin typeface="Open Sans 2" panose="020B0604020202020204" charset="0"/>
                <a:ea typeface="Open Sans 2" panose="020B0604020202020204" charset="0"/>
                <a:cs typeface="Open Sans 2" panose="020B0604020202020204" charset="0"/>
              </a:rPr>
              <a:t>La ventaja de tener ya experiencia contrastada</a:t>
            </a:r>
          </a:p>
          <a:p>
            <a:pPr lvl="1" indent="-342900" fontAlgn="ctr">
              <a:lnSpc>
                <a:spcPct val="150000"/>
              </a:lnSpc>
              <a:spcBef>
                <a:spcPts val="0"/>
              </a:spcBef>
              <a:buFont typeface="Arial" panose="020B0604020202020204" pitchFamily="34" charset="0"/>
              <a:buChar char="•"/>
            </a:pPr>
            <a:r>
              <a:rPr lang="es-ES" sz="2400" dirty="0">
                <a:latin typeface="Open Sans 2" panose="020B0604020202020204" charset="0"/>
                <a:ea typeface="Open Sans 2" panose="020B0604020202020204" charset="0"/>
                <a:cs typeface="Open Sans 2" panose="020B0604020202020204" charset="0"/>
              </a:rPr>
              <a:t>Necesidad de más plazas y ciclos para la gran acogida de estudiantes extranjeros</a:t>
            </a:r>
            <a:endParaRPr lang="es-ES" sz="2400" dirty="0"/>
          </a:p>
        </p:txBody>
      </p:sp>
      <p:sp>
        <p:nvSpPr>
          <p:cNvPr id="8" name="CuadroTexto 7">
            <a:extLst>
              <a:ext uri="{FF2B5EF4-FFF2-40B4-BE49-F238E27FC236}">
                <a16:creationId xmlns:a16="http://schemas.microsoft.com/office/drawing/2014/main" id="{8D58E7DC-D086-F072-202A-9142C63D2794}"/>
              </a:ext>
            </a:extLst>
          </p:cNvPr>
          <p:cNvSpPr txBox="1"/>
          <p:nvPr/>
        </p:nvSpPr>
        <p:spPr>
          <a:xfrm>
            <a:off x="76200" y="727384"/>
            <a:ext cx="18383250" cy="834716"/>
          </a:xfrm>
          <a:prstGeom prst="rect">
            <a:avLst/>
          </a:prstGeom>
          <a:noFill/>
        </p:spPr>
        <p:txBody>
          <a:bodyPr wrap="square">
            <a:spAutoFit/>
          </a:bodyPr>
          <a:lstStyle/>
          <a:p>
            <a:pPr algn="ct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10. ENTREVISTAS CON LOS DIRECTORES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3" name="Marcador de número de diapositiva 2">
            <a:extLst>
              <a:ext uri="{FF2B5EF4-FFF2-40B4-BE49-F238E27FC236}">
                <a16:creationId xmlns:a16="http://schemas.microsoft.com/office/drawing/2014/main" id="{AB2D5DE5-4F80-C45A-7177-5A8B0482E693}"/>
              </a:ext>
            </a:extLst>
          </p:cNvPr>
          <p:cNvSpPr>
            <a:spLocks noGrp="1"/>
          </p:cNvSpPr>
          <p:nvPr>
            <p:ph type="sldNum" sz="quarter" idx="12"/>
          </p:nvPr>
        </p:nvSpPr>
        <p:spPr>
          <a:xfrm>
            <a:off x="14630400" y="9210157"/>
            <a:ext cx="2133600" cy="365125"/>
          </a:xfrm>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226189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3AC1258-8DE2-EBC4-1A74-EBE2CD442A09}"/>
              </a:ext>
            </a:extLst>
          </p:cNvPr>
          <p:cNvSpPr>
            <a:spLocks noGrp="1"/>
          </p:cNvSpPr>
          <p:nvPr>
            <p:ph idx="1"/>
          </p:nvPr>
        </p:nvSpPr>
        <p:spPr>
          <a:xfrm>
            <a:off x="1600200" y="3162300"/>
            <a:ext cx="15697200" cy="5791200"/>
          </a:xfrm>
        </p:spPr>
        <p:txBody>
          <a:bodyPr>
            <a:noAutofit/>
          </a:bodyPr>
          <a:lstStyle/>
          <a:p>
            <a:pPr marL="0" indent="0" algn="just">
              <a:lnSpc>
                <a:spcPct val="150000"/>
              </a:lnSpc>
              <a:buNone/>
            </a:pPr>
            <a:r>
              <a:rPr lang="es-ES" sz="2400" dirty="0">
                <a:latin typeface="Open Sans 2" panose="020B0604020202020204" charset="0"/>
                <a:ea typeface="Open Sans 2" panose="020B0604020202020204" charset="0"/>
                <a:cs typeface="Open Sans 2" panose="020B0604020202020204" charset="0"/>
              </a:rPr>
              <a:t>Se han realizado tres </a:t>
            </a:r>
            <a:r>
              <a:rPr lang="es-ES" sz="2400" dirty="0" err="1">
                <a:latin typeface="Open Sans 2" panose="020B0604020202020204" charset="0"/>
                <a:ea typeface="Open Sans 2" panose="020B0604020202020204" charset="0"/>
                <a:cs typeface="Open Sans 2" panose="020B0604020202020204" charset="0"/>
              </a:rPr>
              <a:t>focus</a:t>
            </a:r>
            <a:r>
              <a:rPr lang="es-ES" sz="2400" dirty="0">
                <a:latin typeface="Open Sans 2" panose="020B0604020202020204" charset="0"/>
                <a:ea typeface="Open Sans 2" panose="020B0604020202020204" charset="0"/>
                <a:cs typeface="Open Sans 2" panose="020B0604020202020204" charset="0"/>
              </a:rPr>
              <a:t> </a:t>
            </a:r>
            <a:r>
              <a:rPr lang="es-ES" sz="2400" dirty="0" err="1">
                <a:latin typeface="Open Sans 2" panose="020B0604020202020204" charset="0"/>
                <a:ea typeface="Open Sans 2" panose="020B0604020202020204" charset="0"/>
                <a:cs typeface="Open Sans 2" panose="020B0604020202020204" charset="0"/>
              </a:rPr>
              <a:t>groups</a:t>
            </a:r>
            <a:r>
              <a:rPr lang="es-ES" sz="2400" dirty="0">
                <a:latin typeface="Open Sans 2" panose="020B0604020202020204" charset="0"/>
                <a:ea typeface="Open Sans 2" panose="020B0604020202020204" charset="0"/>
                <a:cs typeface="Open Sans 2" panose="020B0604020202020204" charset="0"/>
              </a:rPr>
              <a:t> en los que han participado diferentes agentes del sector turístico:</a:t>
            </a:r>
          </a:p>
          <a:p>
            <a:pPr marL="0" indent="0" algn="just">
              <a:lnSpc>
                <a:spcPct val="150000"/>
              </a:lnSpc>
              <a:buNone/>
            </a:pPr>
            <a:r>
              <a:rPr lang="es-ES" sz="2400" dirty="0">
                <a:latin typeface="Open Sans 2" panose="020B0604020202020204" charset="0"/>
                <a:ea typeface="Open Sans 2" panose="020B0604020202020204" charset="0"/>
                <a:cs typeface="Open Sans 2" panose="020B0604020202020204" charset="0"/>
              </a:rPr>
              <a:t>- Focus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de la Costa Brava Centro con la participación de hoteleros, restauradores, profesorado de ciclos formativos y representante de la administración pública. Organizado por el Sr. Martí </a:t>
            </a:r>
            <a:r>
              <a:rPr lang="es-ES" sz="2400" dirty="0" err="1">
                <a:latin typeface="Open Sans 2" panose="020B0604020202020204" charset="0"/>
                <a:ea typeface="Open Sans 2" panose="020B0604020202020204" charset="0"/>
                <a:cs typeface="Open Sans 2" panose="020B0604020202020204" charset="0"/>
              </a:rPr>
              <a:t>Sabrià</a:t>
            </a:r>
            <a:r>
              <a:rPr lang="es-ES" sz="2400" dirty="0">
                <a:latin typeface="Open Sans 2" panose="020B0604020202020204" charset="0"/>
                <a:ea typeface="Open Sans 2" panose="020B0604020202020204" charset="0"/>
                <a:cs typeface="Open Sans 2" panose="020B0604020202020204" charset="0"/>
              </a:rPr>
              <a:t>.</a:t>
            </a:r>
          </a:p>
          <a:p>
            <a:pPr marL="0" indent="0" algn="just">
              <a:lnSpc>
                <a:spcPct val="150000"/>
              </a:lnSpc>
              <a:buNone/>
            </a:pPr>
            <a:r>
              <a:rPr lang="es-ES" sz="2400" dirty="0">
                <a:latin typeface="Open Sans 2" panose="020B0604020202020204" charset="0"/>
                <a:ea typeface="Open Sans 2" panose="020B0604020202020204" charset="0"/>
                <a:cs typeface="Open Sans 2" panose="020B0604020202020204" charset="0"/>
              </a:rPr>
              <a:t>- Focus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Lloret de Mar con la participación de hoteleros de la ciudad de Lloret. Organizado por el Sr. Enric Dotras.</a:t>
            </a:r>
          </a:p>
          <a:p>
            <a:pPr marL="0" indent="0" algn="just">
              <a:lnSpc>
                <a:spcPct val="150000"/>
              </a:lnSpc>
              <a:buNone/>
            </a:pPr>
            <a:r>
              <a:rPr lang="es-ES" sz="2400" dirty="0">
                <a:latin typeface="Open Sans 2" panose="020B0604020202020204" charset="0"/>
                <a:ea typeface="Open Sans 2" panose="020B0604020202020204" charset="0"/>
                <a:cs typeface="Open Sans 2" panose="020B0604020202020204" charset="0"/>
              </a:rPr>
              <a:t>- Focus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Barcelona con la participación del Gremio de hoteleros de Barcelona. Organizado por el Sr. Roberto </a:t>
            </a:r>
            <a:r>
              <a:rPr lang="es-ES" sz="2400" dirty="0" err="1">
                <a:latin typeface="Open Sans 2" panose="020B0604020202020204" charset="0"/>
                <a:ea typeface="Open Sans 2" panose="020B0604020202020204" charset="0"/>
                <a:cs typeface="Open Sans 2" panose="020B0604020202020204" charset="0"/>
              </a:rPr>
              <a:t>Torragrossa</a:t>
            </a:r>
            <a:r>
              <a:rPr lang="es-ES" sz="2400" dirty="0">
                <a:latin typeface="Open Sans 2" panose="020B0604020202020204" charset="0"/>
                <a:ea typeface="Open Sans 2" panose="020B0604020202020204" charset="0"/>
                <a:cs typeface="Open Sans 2" panose="020B0604020202020204" charset="0"/>
              </a:rPr>
              <a:t>.</a:t>
            </a:r>
          </a:p>
          <a:p>
            <a:pPr marL="0" indent="0" algn="just">
              <a:lnSpc>
                <a:spcPct val="150000"/>
              </a:lnSpc>
              <a:buNone/>
            </a:pPr>
            <a:r>
              <a:rPr lang="es-ES" sz="2400" dirty="0">
                <a:latin typeface="Open Sans 2" panose="020B0604020202020204" charset="0"/>
                <a:ea typeface="Open Sans 2" panose="020B0604020202020204" charset="0"/>
                <a:cs typeface="Open Sans 2" panose="020B0604020202020204" charset="0"/>
              </a:rPr>
              <a:t>- Focus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de profesorado de ciclos formativos de hostelería y turismo con la participación de profesorado y coordinadores de estudios de ciclos formativos de toda Cataluña.</a:t>
            </a:r>
            <a:endParaRPr lang="ca-ES" sz="2400" dirty="0">
              <a:latin typeface="Open Sans 2" panose="020B0604020202020204" charset="0"/>
              <a:ea typeface="Open Sans 2" panose="020B0604020202020204" charset="0"/>
              <a:cs typeface="Open Sans 2" panose="020B0604020202020204" charset="0"/>
            </a:endParaRPr>
          </a:p>
          <a:p>
            <a:pPr algn="just">
              <a:lnSpc>
                <a:spcPct val="150000"/>
              </a:lnSpc>
              <a:buFontTx/>
              <a:buChar char="-"/>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algn="just">
              <a:lnSpc>
                <a:spcPct val="150000"/>
              </a:lnSpc>
              <a:buFontTx/>
              <a:buChar char="-"/>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algn="just"/>
            <a:endParaRPr lang="ca-ES" sz="2400" dirty="0"/>
          </a:p>
        </p:txBody>
      </p:sp>
      <p:sp>
        <p:nvSpPr>
          <p:cNvPr id="2" name="CuadroTexto 1">
            <a:extLst>
              <a:ext uri="{FF2B5EF4-FFF2-40B4-BE49-F238E27FC236}">
                <a16:creationId xmlns:a16="http://schemas.microsoft.com/office/drawing/2014/main" id="{7B6E9682-1928-A195-CF07-819CE1F6D7A0}"/>
              </a:ext>
            </a:extLst>
          </p:cNvPr>
          <p:cNvSpPr txBox="1"/>
          <p:nvPr/>
        </p:nvSpPr>
        <p:spPr>
          <a:xfrm>
            <a:off x="2057400" y="876300"/>
            <a:ext cx="11506200" cy="834716"/>
          </a:xfrm>
          <a:prstGeom prst="rect">
            <a:avLst/>
          </a:prstGeom>
          <a:noFill/>
        </p:spPr>
        <p:txBody>
          <a:bodyPr wrap="square">
            <a:spAutoFit/>
          </a:bodyPr>
          <a:lstStyle/>
          <a:p>
            <a:pP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11. FOCUS GROUPS</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4" name="Marcador de número de diapositiva 3">
            <a:extLst>
              <a:ext uri="{FF2B5EF4-FFF2-40B4-BE49-F238E27FC236}">
                <a16:creationId xmlns:a16="http://schemas.microsoft.com/office/drawing/2014/main" id="{E612EA13-7290-F506-0C3E-F1F18C4F1601}"/>
              </a:ext>
            </a:extLst>
          </p:cNvPr>
          <p:cNvSpPr>
            <a:spLocks noGrp="1"/>
          </p:cNvSpPr>
          <p:nvPr>
            <p:ph type="sldNum" sz="quarter" idx="12"/>
          </p:nvPr>
        </p:nvSpPr>
        <p:spPr>
          <a:xfrm>
            <a:off x="15011400" y="8953500"/>
            <a:ext cx="2133600" cy="365125"/>
          </a:xfrm>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403956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a:extLst>
              <a:ext uri="{FF2B5EF4-FFF2-40B4-BE49-F238E27FC236}">
                <a16:creationId xmlns:a16="http://schemas.microsoft.com/office/drawing/2014/main" id="{A85896D2-1A9C-9271-50DF-EEE4FA0F1775}"/>
              </a:ext>
            </a:extLst>
          </p:cNvPr>
          <p:cNvSpPr txBox="1">
            <a:spLocks/>
          </p:cNvSpPr>
          <p:nvPr/>
        </p:nvSpPr>
        <p:spPr>
          <a:xfrm>
            <a:off x="1447800" y="3314700"/>
            <a:ext cx="15087600" cy="5638800"/>
          </a:xfrm>
          <a:prstGeom prst="rect">
            <a:avLst/>
          </a:prstGeom>
          <a:solidFill>
            <a:srgbClr val="E5FDFF">
              <a:alpha val="3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Las principales conclusiones son:</a:t>
            </a:r>
          </a:p>
          <a:p>
            <a:pPr marL="0" indent="0" fontAlgn="ctr">
              <a:lnSpc>
                <a:spcPct val="150000"/>
              </a:lnSpc>
              <a:spcBef>
                <a:spcPts val="0"/>
              </a:spcBef>
              <a:buFont typeface="Arial" pitchFamily="34" charset="0"/>
              <a:buNone/>
            </a:pPr>
            <a:endParaRPr lang="es-ES" sz="2400" dirty="0">
              <a:latin typeface="Open Sans 2" panose="020B0604020202020204" charset="0"/>
              <a:ea typeface="Open Sans 2" panose="020B0604020202020204" charset="0"/>
              <a:cs typeface="Open Sans 2" panose="020B0604020202020204" charset="0"/>
            </a:endParaRP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Excesiva especialización en los estudios de ciclo formativo de grado medio.</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Falta de estudios más generalistas en ciclos formativos de grado medio.</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Falta de nivel de exigencia y compromiso de los jóvenes.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Gran carencia de idiomas.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Experiencia positiva de la formación dual.</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Necesidad de compatibilizar y flexibilizar horarios.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Tándem entre estudios duales y hoteles de temporada.</a:t>
            </a:r>
            <a:endParaRPr lang="ca-ES" sz="28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a:lnSpc>
                <a:spcPct val="150000"/>
              </a:lnSpc>
              <a:buFontTx/>
              <a:buChar char="-"/>
            </a:pPr>
            <a:endParaRPr lang="ca-ES" sz="28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endParaRPr lang="ca-ES" sz="2800" dirty="0"/>
          </a:p>
        </p:txBody>
      </p:sp>
      <p:sp>
        <p:nvSpPr>
          <p:cNvPr id="11" name="CuadroTexto 10">
            <a:extLst>
              <a:ext uri="{FF2B5EF4-FFF2-40B4-BE49-F238E27FC236}">
                <a16:creationId xmlns:a16="http://schemas.microsoft.com/office/drawing/2014/main" id="{1DD02D24-E585-B2A5-879A-F796B76AF39D}"/>
              </a:ext>
            </a:extLst>
          </p:cNvPr>
          <p:cNvSpPr txBox="1"/>
          <p:nvPr/>
        </p:nvSpPr>
        <p:spPr>
          <a:xfrm>
            <a:off x="1295400" y="952500"/>
            <a:ext cx="15011400" cy="1665712"/>
          </a:xfrm>
          <a:prstGeom prst="rect">
            <a:avLst/>
          </a:prstGeom>
          <a:noFill/>
        </p:spPr>
        <p:txBody>
          <a:bodyPr wrap="square">
            <a:spAutoFit/>
          </a:bodyPr>
          <a:lstStyle/>
          <a:p>
            <a:pP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11. FOCUS GROUPS </a:t>
            </a:r>
          </a:p>
          <a:p>
            <a:pPr>
              <a:lnSpc>
                <a:spcPct val="150000"/>
              </a:lnSpc>
            </a:pPr>
            <a:r>
              <a:rPr lang="ca-ES" sz="3600" dirty="0" err="1">
                <a:solidFill>
                  <a:srgbClr val="004AAD"/>
                </a:solidFill>
                <a:latin typeface="Open Sans 2" panose="020B0604020202020204" charset="0"/>
                <a:ea typeface="Open Sans 2" panose="020B0604020202020204" charset="0"/>
                <a:cs typeface="Open Sans 2" panose="020B0604020202020204" charset="0"/>
              </a:rPr>
              <a:t>Hoteleros</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y</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otros</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agentes</a:t>
            </a:r>
            <a:r>
              <a:rPr lang="ca-ES" sz="3600" dirty="0">
                <a:solidFill>
                  <a:srgbClr val="004AAD"/>
                </a:solidFill>
                <a:latin typeface="Open Sans 2" panose="020B0604020202020204" charset="0"/>
                <a:ea typeface="Open Sans 2" panose="020B0604020202020204" charset="0"/>
                <a:cs typeface="Open Sans 2" panose="020B0604020202020204" charset="0"/>
              </a:rPr>
              <a:t> del sector </a:t>
            </a:r>
            <a:r>
              <a:rPr lang="ca-ES" sz="3600" dirty="0" err="1">
                <a:solidFill>
                  <a:srgbClr val="004AAD"/>
                </a:solidFill>
                <a:latin typeface="Open Sans 2" panose="020B0604020202020204" charset="0"/>
                <a:ea typeface="Open Sans 2" panose="020B0604020202020204" charset="0"/>
                <a:cs typeface="Open Sans 2" panose="020B0604020202020204" charset="0"/>
              </a:rPr>
              <a:t>turístico</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3" name="Marcador de número de diapositiva 2">
            <a:extLst>
              <a:ext uri="{FF2B5EF4-FFF2-40B4-BE49-F238E27FC236}">
                <a16:creationId xmlns:a16="http://schemas.microsoft.com/office/drawing/2014/main" id="{9D06039A-1405-0264-BDDF-6D033FC6CDCE}"/>
              </a:ext>
            </a:extLst>
          </p:cNvPr>
          <p:cNvSpPr>
            <a:spLocks noGrp="1"/>
          </p:cNvSpPr>
          <p:nvPr>
            <p:ph type="sldNum" sz="quarter" idx="12"/>
          </p:nvPr>
        </p:nvSpPr>
        <p:spPr>
          <a:xfrm>
            <a:off x="14430375" y="8588375"/>
            <a:ext cx="2133600" cy="365125"/>
          </a:xfrm>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4118767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3AC1258-8DE2-EBC4-1A74-EBE2CD442A09}"/>
              </a:ext>
            </a:extLst>
          </p:cNvPr>
          <p:cNvSpPr>
            <a:spLocks noGrp="1"/>
          </p:cNvSpPr>
          <p:nvPr>
            <p:ph idx="1"/>
          </p:nvPr>
        </p:nvSpPr>
        <p:spPr>
          <a:xfrm>
            <a:off x="1755702" y="2400300"/>
            <a:ext cx="15249523" cy="1662113"/>
          </a:xfrm>
        </p:spPr>
        <p:txBody>
          <a:bodyPr>
            <a:noAutofit/>
          </a:bodyPr>
          <a:lstStyle/>
          <a:p>
            <a:pPr marL="0" indent="0">
              <a:lnSpc>
                <a:spcPct val="150000"/>
              </a:lnSpc>
              <a:buNone/>
            </a:pPr>
            <a:r>
              <a:rPr lang="es-ES" sz="2400" dirty="0">
                <a:latin typeface="Open Sans 2" panose="020B0604020202020204" charset="0"/>
                <a:ea typeface="Open Sans 2" panose="020B0604020202020204" charset="0"/>
                <a:cs typeface="Open Sans 2" panose="020B0604020202020204" charset="0"/>
              </a:rPr>
              <a:t>El </a:t>
            </a:r>
            <a:r>
              <a:rPr lang="es-ES" sz="2400" dirty="0" err="1">
                <a:latin typeface="Open Sans 2" panose="020B0604020202020204" charset="0"/>
                <a:ea typeface="Open Sans 2" panose="020B0604020202020204" charset="0"/>
                <a:cs typeface="Open Sans 2" panose="020B0604020202020204" charset="0"/>
              </a:rPr>
              <a:t>focus</a:t>
            </a:r>
            <a:r>
              <a:rPr lang="es-ES" sz="2400" dirty="0">
                <a:latin typeface="Open Sans 2" panose="020B0604020202020204" charset="0"/>
                <a:ea typeface="Open Sans 2" panose="020B0604020202020204" charset="0"/>
                <a:cs typeface="Open Sans 2" panose="020B0604020202020204" charset="0"/>
              </a:rPr>
              <a:t>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con los profesores de ciclos formativos de hostelería y turismo de grado medio y superior ha estado compuesto por profesores y coordinadores de institutos de toda Cataluña.</a:t>
            </a:r>
            <a:endParaRPr lang="ca-ES" sz="2400" dirty="0">
              <a:latin typeface="Open Sans 2" panose="020B0604020202020204" charset="0"/>
              <a:ea typeface="Open Sans 2" panose="020B0604020202020204" charset="0"/>
              <a:cs typeface="Open Sans 2" panose="020B0604020202020204" charset="0"/>
            </a:endParaRPr>
          </a:p>
          <a:p>
            <a:pPr>
              <a:lnSpc>
                <a:spcPct val="150000"/>
              </a:lnSpc>
              <a:buFontTx/>
              <a:buChar char="-"/>
            </a:pPr>
            <a:endParaRPr lang="ca-ES" sz="2400" dirty="0">
              <a:latin typeface="Open Sans 2" panose="020B0604020202020204" charset="0"/>
              <a:ea typeface="Open Sans 2" panose="020B0604020202020204" charset="0"/>
              <a:cs typeface="Open Sans 2" panose="020B0604020202020204" charset="0"/>
            </a:endParaRPr>
          </a:p>
          <a:p>
            <a:endParaRPr lang="ca-ES" sz="2400" dirty="0"/>
          </a:p>
        </p:txBody>
      </p:sp>
      <p:sp>
        <p:nvSpPr>
          <p:cNvPr id="7" name="Marcador de contenido 5">
            <a:extLst>
              <a:ext uri="{FF2B5EF4-FFF2-40B4-BE49-F238E27FC236}">
                <a16:creationId xmlns:a16="http://schemas.microsoft.com/office/drawing/2014/main" id="{A85896D2-1A9C-9271-50DF-EEE4FA0F1775}"/>
              </a:ext>
            </a:extLst>
          </p:cNvPr>
          <p:cNvSpPr txBox="1">
            <a:spLocks/>
          </p:cNvSpPr>
          <p:nvPr/>
        </p:nvSpPr>
        <p:spPr>
          <a:xfrm>
            <a:off x="1755702" y="3829050"/>
            <a:ext cx="15125700" cy="5962650"/>
          </a:xfrm>
          <a:prstGeom prst="rect">
            <a:avLst/>
          </a:prstGeom>
          <a:solidFill>
            <a:srgbClr val="E5FDFF">
              <a:alpha val="3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Las principales conclusiones son:</a:t>
            </a:r>
          </a:p>
          <a:p>
            <a:pPr marL="0" indent="0" fontAlgn="ctr">
              <a:lnSpc>
                <a:spcPct val="150000"/>
              </a:lnSpc>
              <a:spcBef>
                <a:spcPts val="0"/>
              </a:spcBef>
              <a:buFont typeface="Arial" pitchFamily="34" charset="0"/>
              <a:buNone/>
            </a:pPr>
            <a:endParaRPr lang="es-ES" sz="2400" dirty="0">
              <a:latin typeface="Open Sans 2" panose="020B0604020202020204" charset="0"/>
              <a:ea typeface="Open Sans 2" panose="020B0604020202020204" charset="0"/>
              <a:cs typeface="Open Sans 2" panose="020B0604020202020204" charset="0"/>
            </a:endParaRP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Comunicación oral y escrita</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Eventos y protocolo</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Digitalización y herramientas informáticas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Materias de cálculo básico</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Geografía e historia</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Idiomas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Personal de pisos</a:t>
            </a:r>
          </a:p>
          <a:p>
            <a:pPr fontAlgn="ctr">
              <a:lnSpc>
                <a:spcPct val="150000"/>
              </a:lnSpc>
              <a:spcBef>
                <a:spcPts val="0"/>
              </a:spcBef>
            </a:pPr>
            <a:r>
              <a:rPr lang="es-ES" sz="2400" dirty="0">
                <a:latin typeface="Open Sans 2" panose="020B0604020202020204" charset="0"/>
                <a:ea typeface="Open Sans 2" panose="020B0604020202020204" charset="0"/>
                <a:cs typeface="Open Sans 2" panose="020B0604020202020204" charset="0"/>
              </a:rPr>
              <a:t>Actitudes y aptitudes del sector turístico</a:t>
            </a: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a:lnSpc>
                <a:spcPct val="150000"/>
              </a:lnSpc>
              <a:buFontTx/>
              <a:buChar char="-"/>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endParaRPr lang="ca-ES" sz="2800" dirty="0"/>
          </a:p>
        </p:txBody>
      </p:sp>
      <p:sp>
        <p:nvSpPr>
          <p:cNvPr id="8" name="CuadroTexto 7">
            <a:extLst>
              <a:ext uri="{FF2B5EF4-FFF2-40B4-BE49-F238E27FC236}">
                <a16:creationId xmlns:a16="http://schemas.microsoft.com/office/drawing/2014/main" id="{D54D3679-3F2B-8221-6585-4679FD9FD582}"/>
              </a:ext>
            </a:extLst>
          </p:cNvPr>
          <p:cNvSpPr txBox="1"/>
          <p:nvPr/>
        </p:nvSpPr>
        <p:spPr>
          <a:xfrm>
            <a:off x="1589070" y="495300"/>
            <a:ext cx="15011400" cy="1665712"/>
          </a:xfrm>
          <a:prstGeom prst="rect">
            <a:avLst/>
          </a:prstGeom>
          <a:noFill/>
        </p:spPr>
        <p:txBody>
          <a:bodyPr wrap="square">
            <a:spAutoFit/>
          </a:bodyPr>
          <a:lstStyle/>
          <a:p>
            <a:pP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11. FOCUS GROUPS </a:t>
            </a:r>
          </a:p>
          <a:p>
            <a:pPr>
              <a:lnSpc>
                <a:spcPct val="150000"/>
              </a:lnSpc>
            </a:pPr>
            <a:r>
              <a:rPr lang="ca-ES" sz="3600" dirty="0" err="1">
                <a:solidFill>
                  <a:srgbClr val="004AAD"/>
                </a:solidFill>
                <a:latin typeface="Open Sans 2" panose="020B0604020202020204" charset="0"/>
                <a:ea typeface="Open Sans 2" panose="020B0604020202020204" charset="0"/>
                <a:cs typeface="Open Sans 2" panose="020B0604020202020204" charset="0"/>
              </a:rPr>
              <a:t>Profesorado</a:t>
            </a:r>
            <a:r>
              <a:rPr lang="ca-ES" sz="3600" dirty="0">
                <a:solidFill>
                  <a:srgbClr val="004AAD"/>
                </a:solidFill>
                <a:latin typeface="Open Sans 2" panose="020B0604020202020204" charset="0"/>
                <a:ea typeface="Open Sans 2" panose="020B0604020202020204" charset="0"/>
                <a:cs typeface="Open Sans 2" panose="020B0604020202020204" charset="0"/>
              </a:rPr>
              <a:t> de </a:t>
            </a:r>
            <a:r>
              <a:rPr lang="ca-ES" sz="3600" dirty="0" err="1">
                <a:solidFill>
                  <a:srgbClr val="004AAD"/>
                </a:solidFill>
                <a:latin typeface="Open Sans 2" panose="020B0604020202020204" charset="0"/>
                <a:ea typeface="Open Sans 2" panose="020B0604020202020204" charset="0"/>
                <a:cs typeface="Open Sans 2" panose="020B0604020202020204" charset="0"/>
              </a:rPr>
              <a:t>ciclos</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formativos</a:t>
            </a:r>
            <a:r>
              <a:rPr lang="ca-ES" sz="3600" dirty="0">
                <a:solidFill>
                  <a:srgbClr val="004AAD"/>
                </a:solidFill>
                <a:latin typeface="Open Sans 2" panose="020B0604020202020204" charset="0"/>
                <a:ea typeface="Open Sans 2" panose="020B0604020202020204" charset="0"/>
                <a:cs typeface="Open Sans 2" panose="020B0604020202020204" charset="0"/>
              </a:rPr>
              <a:t> de </a:t>
            </a:r>
            <a:r>
              <a:rPr lang="ca-ES" sz="3600" dirty="0" err="1">
                <a:solidFill>
                  <a:srgbClr val="004AAD"/>
                </a:solidFill>
                <a:latin typeface="Open Sans 2" panose="020B0604020202020204" charset="0"/>
                <a:ea typeface="Open Sans 2" panose="020B0604020202020204" charset="0"/>
                <a:cs typeface="Open Sans 2" panose="020B0604020202020204" charset="0"/>
              </a:rPr>
              <a:t>hostelería</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y</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turismo</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
        <p:nvSpPr>
          <p:cNvPr id="3" name="Marcador de número de diapositiva 2">
            <a:extLst>
              <a:ext uri="{FF2B5EF4-FFF2-40B4-BE49-F238E27FC236}">
                <a16:creationId xmlns:a16="http://schemas.microsoft.com/office/drawing/2014/main" id="{9405727F-66C2-11C6-5C27-72207436939C}"/>
              </a:ext>
            </a:extLst>
          </p:cNvPr>
          <p:cNvSpPr>
            <a:spLocks noGrp="1"/>
          </p:cNvSpPr>
          <p:nvPr>
            <p:ph type="sldNum" sz="quarter" idx="12"/>
          </p:nvPr>
        </p:nvSpPr>
        <p:spPr>
          <a:xfrm>
            <a:off x="14747802" y="9029700"/>
            <a:ext cx="2133600" cy="365125"/>
          </a:xfrm>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33363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76374" y="1181100"/>
            <a:ext cx="14601825" cy="734688"/>
          </a:xfrm>
          <a:prstGeom prst="rect">
            <a:avLst/>
          </a:prstGeom>
        </p:spPr>
        <p:txBody>
          <a:bodyPr wrap="square"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1.PRESENTACIÓN Y OBJETIVOS</a:t>
            </a:r>
          </a:p>
        </p:txBody>
      </p:sp>
      <p:sp>
        <p:nvSpPr>
          <p:cNvPr id="4" name="TextBox 4"/>
          <p:cNvSpPr txBox="1"/>
          <p:nvPr/>
        </p:nvSpPr>
        <p:spPr>
          <a:xfrm>
            <a:off x="1476375" y="2933700"/>
            <a:ext cx="15811500" cy="6588920"/>
          </a:xfrm>
          <a:prstGeom prst="rect">
            <a:avLst/>
          </a:prstGeom>
        </p:spPr>
        <p:txBody>
          <a:bodyPr wrap="square" lIns="0" tIns="0" rIns="0" bIns="0" rtlCol="0" anchor="t">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En el contexto actual de crisis de talento y de abandono de los estudios a los 16 años, este estudio tiene  el objetivo de </a:t>
            </a:r>
            <a:r>
              <a:rPr lang="es-ES" sz="2400" kern="100" dirty="0">
                <a:effectLst/>
                <a:latin typeface="Open Sans 2" panose="020B0604020202020204" charset="0"/>
                <a:ea typeface="Open Sans 2" panose="020B0604020202020204" charset="0"/>
                <a:cs typeface="Open Sans 2" panose="020B0604020202020204" charset="0"/>
              </a:rPr>
              <a:t>afrontar uno de los grandes retos actuales del sector turístico: las necesidades formativas presentes y de futuro para la captación de talento </a:t>
            </a:r>
            <a:r>
              <a:rPr lang="es-ES" sz="2400" kern="100" dirty="0">
                <a:latin typeface="Open Sans 2" panose="020B0604020202020204" charset="0"/>
                <a:ea typeface="Open Sans 2" panose="020B0604020202020204" charset="0"/>
                <a:cs typeface="Open Sans 2" panose="020B0604020202020204" charset="0"/>
              </a:rPr>
              <a:t>c</a:t>
            </a:r>
            <a:r>
              <a:rPr lang="es-ES" sz="2400" kern="100" dirty="0">
                <a:effectLst/>
                <a:latin typeface="Open Sans 2" panose="020B0604020202020204" charset="0"/>
                <a:ea typeface="Open Sans 2" panose="020B0604020202020204" charset="0"/>
                <a:cs typeface="Open Sans 2" panose="020B0604020202020204" charset="0"/>
              </a:rPr>
              <a:t>ualificado.</a:t>
            </a:r>
          </a:p>
          <a:p>
            <a:pPr algn="just">
              <a:lnSpc>
                <a:spcPct val="150000"/>
              </a:lnSpc>
            </a:pPr>
            <a:endParaRPr lang="es-ES" sz="2400" kern="10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kern="100" dirty="0">
                <a:effectLst/>
                <a:latin typeface="Open Sans 2" panose="020B0604020202020204" charset="0"/>
                <a:ea typeface="Open Sans 2" panose="020B0604020202020204" charset="0"/>
                <a:cs typeface="Open Sans 2" panose="020B0604020202020204" charset="0"/>
              </a:rPr>
              <a:t>Según los datos de inserción laboral de los estudios profesionales 2023 de la Generalitat de Catalunya, donde se concluye que un 54,9% de los graduados y graduadas consigue trabajo </a:t>
            </a:r>
            <a:r>
              <a:rPr lang="es-ES" sz="2400" kern="100" dirty="0">
                <a:latin typeface="Open Sans 2" panose="020B0604020202020204" charset="0"/>
                <a:ea typeface="Open Sans 2" panose="020B0604020202020204" charset="0"/>
                <a:cs typeface="Open Sans 2" panose="020B0604020202020204" charset="0"/>
              </a:rPr>
              <a:t>transcurridos nueve meses desde la finalización de los estudios, se pone de manifiesto </a:t>
            </a:r>
            <a:r>
              <a:rPr lang="es-ES" sz="2400" kern="100" dirty="0">
                <a:highlight>
                  <a:srgbClr val="FFFFFF"/>
                </a:highlight>
                <a:latin typeface="Open Sans 2" panose="020B0604020202020204" charset="0"/>
                <a:ea typeface="Open Sans 2" panose="020B0604020202020204" charset="0"/>
                <a:cs typeface="Open Sans 2" panose="020B0604020202020204" charset="0"/>
              </a:rPr>
              <a:t>la necesidad de d</a:t>
            </a:r>
            <a:r>
              <a:rPr lang="es-ES" sz="2400" kern="100" dirty="0">
                <a:effectLst/>
                <a:highlight>
                  <a:srgbClr val="FFFFFF"/>
                </a:highlight>
                <a:latin typeface="Open Sans 2" panose="020B0604020202020204" charset="0"/>
                <a:ea typeface="Open Sans 2" panose="020B0604020202020204" charset="0"/>
                <a:cs typeface="Open Sans 2" panose="020B0604020202020204" charset="0"/>
              </a:rPr>
              <a:t>iseñar una propuesta de valor sobre las necesidades formativas del futuro.</a:t>
            </a:r>
          </a:p>
          <a:p>
            <a:pPr algn="just">
              <a:lnSpc>
                <a:spcPct val="150000"/>
              </a:lnSpc>
            </a:pPr>
            <a:endParaRPr lang="es-ES" sz="2400" kern="100" dirty="0">
              <a:effectLst/>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Frente a este reto nos planteamos: ¿Están</a:t>
            </a:r>
            <a:r>
              <a:rPr lang="es-ES" sz="2400" dirty="0">
                <a:effectLst/>
                <a:latin typeface="Open Sans 2" panose="020B0604020202020204" charset="0"/>
                <a:ea typeface="Open Sans 2" panose="020B0604020202020204" charset="0"/>
                <a:cs typeface="Open Sans 2" panose="020B0604020202020204" charset="0"/>
              </a:rPr>
              <a:t> cubiertas todas las necesidades formativas del sector turístico en nuestra demarcación? ¿</a:t>
            </a:r>
            <a:r>
              <a:rPr lang="es-ES" sz="2400" dirty="0">
                <a:latin typeface="Open Sans 2" panose="020B0604020202020204" charset="0"/>
                <a:ea typeface="Open Sans 2" panose="020B0604020202020204" charset="0"/>
                <a:cs typeface="Open Sans 2" panose="020B0604020202020204" charset="0"/>
              </a:rPr>
              <a:t>La oferta actual </a:t>
            </a:r>
            <a:r>
              <a:rPr lang="es-ES" sz="2400" dirty="0">
                <a:effectLst/>
                <a:latin typeface="Open Sans 2" panose="020B0604020202020204" charset="0"/>
                <a:ea typeface="Open Sans 2" panose="020B0604020202020204" charset="0"/>
                <a:cs typeface="Open Sans 2" panose="020B0604020202020204" charset="0"/>
              </a:rPr>
              <a:t>de estudios </a:t>
            </a:r>
            <a:r>
              <a:rPr lang="es-ES" sz="2400" dirty="0">
                <a:latin typeface="Open Sans 2" panose="020B0604020202020204" charset="0"/>
                <a:ea typeface="Open Sans 2" panose="020B0604020202020204" charset="0"/>
                <a:cs typeface="Open Sans 2" panose="020B0604020202020204" charset="0"/>
              </a:rPr>
              <a:t>e</a:t>
            </a:r>
            <a:r>
              <a:rPr lang="es-ES" sz="2400" dirty="0">
                <a:effectLst/>
                <a:latin typeface="Open Sans 2" panose="020B0604020202020204" charset="0"/>
                <a:ea typeface="Open Sans 2" panose="020B0604020202020204" charset="0"/>
                <a:cs typeface="Open Sans 2" panose="020B0604020202020204" charset="0"/>
              </a:rPr>
              <a:t>s suficiente? ¿Qué carencias existen?</a:t>
            </a:r>
          </a:p>
          <a:p>
            <a:pPr>
              <a:lnSpc>
                <a:spcPct val="150000"/>
              </a:lnSpc>
            </a:pPr>
            <a:endParaRPr lang="ca-ES" sz="2400" kern="100" dirty="0">
              <a:solidFill>
                <a:schemeClr val="tx1">
                  <a:lumMod val="75000"/>
                  <a:lumOff val="25000"/>
                </a:schemeClr>
              </a:solidFill>
              <a:effectLst/>
              <a:latin typeface="Open Sans 2" panose="020B0604020202020204" charset="0"/>
              <a:ea typeface="Open Sans 2" panose="020B0604020202020204" charset="0"/>
              <a:cs typeface="Open Sans 2" panose="020B0604020202020204" charset="0"/>
            </a:endParaRPr>
          </a:p>
        </p:txBody>
      </p:sp>
      <p:sp>
        <p:nvSpPr>
          <p:cNvPr id="5" name="Marcador de número de diapositiva 4">
            <a:extLst>
              <a:ext uri="{FF2B5EF4-FFF2-40B4-BE49-F238E27FC236}">
                <a16:creationId xmlns:a16="http://schemas.microsoft.com/office/drawing/2014/main" id="{07EF1F2D-0E57-AA3E-636F-D27497402EDF}"/>
              </a:ext>
            </a:extLst>
          </p:cNvPr>
          <p:cNvSpPr>
            <a:spLocks noGrp="1"/>
          </p:cNvSpPr>
          <p:nvPr>
            <p:ph type="sldNum" sz="quarter" idx="12"/>
          </p:nvPr>
        </p:nvSpPr>
        <p:spPr>
          <a:xfrm>
            <a:off x="15087600" y="9410700"/>
            <a:ext cx="2133600" cy="365125"/>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91112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a:extLst>
              <a:ext uri="{FF2B5EF4-FFF2-40B4-BE49-F238E27FC236}">
                <a16:creationId xmlns:a16="http://schemas.microsoft.com/office/drawing/2014/main" id="{A85896D2-1A9C-9271-50DF-EEE4FA0F1775}"/>
              </a:ext>
            </a:extLst>
          </p:cNvPr>
          <p:cNvSpPr txBox="1">
            <a:spLocks/>
          </p:cNvSpPr>
          <p:nvPr/>
        </p:nvSpPr>
        <p:spPr>
          <a:xfrm>
            <a:off x="1581150" y="3543300"/>
            <a:ext cx="15125700" cy="3657599"/>
          </a:xfrm>
          <a:prstGeom prst="rect">
            <a:avLst/>
          </a:prstGeom>
          <a:solidFill>
            <a:srgbClr val="E5FDFF">
              <a:alpha val="3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lnSpc>
                <a:spcPct val="150000"/>
              </a:lnSpc>
              <a:spcBef>
                <a:spcPts val="0"/>
              </a:spcBef>
              <a:buFont typeface="Arial" pitchFamily="34" charset="0"/>
              <a:buNone/>
            </a:pPr>
            <a:endParaRPr lang="ca-ES" sz="24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Dos conclusiones importantes a las que se llegaron mediante este </a:t>
            </a:r>
            <a:r>
              <a:rPr lang="es-ES" sz="2400" dirty="0" err="1">
                <a:latin typeface="Open Sans 2" panose="020B0604020202020204" charset="0"/>
                <a:ea typeface="Open Sans 2" panose="020B0604020202020204" charset="0"/>
                <a:cs typeface="Open Sans 2" panose="020B0604020202020204" charset="0"/>
              </a:rPr>
              <a:t>focus</a:t>
            </a:r>
            <a:r>
              <a:rPr lang="es-ES" sz="2400" dirty="0">
                <a:latin typeface="Open Sans 2" panose="020B0604020202020204" charset="0"/>
                <a:ea typeface="Open Sans 2" panose="020B0604020202020204" charset="0"/>
                <a:cs typeface="Open Sans 2" panose="020B0604020202020204" charset="0"/>
              </a:rPr>
              <a:t> </a:t>
            </a:r>
            <a:r>
              <a:rPr lang="es-ES" sz="2400" dirty="0" err="1">
                <a:latin typeface="Open Sans 2" panose="020B0604020202020204" charset="0"/>
                <a:ea typeface="Open Sans 2" panose="020B0604020202020204" charset="0"/>
                <a:cs typeface="Open Sans 2" panose="020B0604020202020204" charset="0"/>
              </a:rPr>
              <a:t>group</a:t>
            </a:r>
            <a:r>
              <a:rPr lang="es-ES" sz="2400" dirty="0">
                <a:latin typeface="Open Sans 2" panose="020B0604020202020204" charset="0"/>
                <a:ea typeface="Open Sans 2" panose="020B0604020202020204" charset="0"/>
                <a:cs typeface="Open Sans 2" panose="020B0604020202020204" charset="0"/>
              </a:rPr>
              <a:t> son:</a:t>
            </a:r>
          </a:p>
          <a:p>
            <a:pPr marL="0" indent="0" fontAlgn="ctr">
              <a:lnSpc>
                <a:spcPct val="150000"/>
              </a:lnSpc>
              <a:spcBef>
                <a:spcPts val="0"/>
              </a:spcBef>
              <a:buFont typeface="Arial" pitchFamily="34" charset="0"/>
              <a:buNone/>
            </a:pPr>
            <a:endParaRPr lang="es-ES" sz="2400" dirty="0">
              <a:latin typeface="Open Sans 2" panose="020B0604020202020204" charset="0"/>
              <a:ea typeface="Open Sans 2" panose="020B0604020202020204" charset="0"/>
              <a:cs typeface="Open Sans 2" panose="020B0604020202020204" charset="0"/>
            </a:endParaRPr>
          </a:p>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 No hay ciclos atractivos de grado medio de la familia de hostelería y turismo.</a:t>
            </a:r>
          </a:p>
          <a:p>
            <a:pPr marL="0" indent="0" fontAlgn="ctr">
              <a:lnSpc>
                <a:spcPct val="150000"/>
              </a:lnSpc>
              <a:spcBef>
                <a:spcPts val="0"/>
              </a:spcBef>
              <a:buFont typeface="Arial" pitchFamily="34" charset="0"/>
              <a:buNone/>
            </a:pPr>
            <a:r>
              <a:rPr lang="es-ES" sz="2400" dirty="0">
                <a:latin typeface="Open Sans 2" panose="020B0604020202020204" charset="0"/>
                <a:ea typeface="Open Sans 2" panose="020B0604020202020204" charset="0"/>
                <a:cs typeface="Open Sans 2" panose="020B0604020202020204" charset="0"/>
              </a:rPr>
              <a:t>- La especialización es baja. Las únicas opciones que hay de grado medio en esta familia son restauración o cocina.</a:t>
            </a:r>
            <a:endParaRPr lang="ca-ES" sz="280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a:p>
            <a:endParaRPr lang="ca-ES" sz="2800" dirty="0"/>
          </a:p>
        </p:txBody>
      </p:sp>
      <p:sp>
        <p:nvSpPr>
          <p:cNvPr id="3" name="Marcador de número de diapositiva 2">
            <a:extLst>
              <a:ext uri="{FF2B5EF4-FFF2-40B4-BE49-F238E27FC236}">
                <a16:creationId xmlns:a16="http://schemas.microsoft.com/office/drawing/2014/main" id="{B5A516D5-5C52-78C8-C8F7-5E4CE929B2B6}"/>
              </a:ext>
            </a:extLst>
          </p:cNvPr>
          <p:cNvSpPr>
            <a:spLocks noGrp="1"/>
          </p:cNvSpPr>
          <p:nvPr>
            <p:ph type="sldNum" sz="quarter" idx="12"/>
          </p:nvPr>
        </p:nvSpPr>
        <p:spPr>
          <a:xfrm>
            <a:off x="14630400" y="8953500"/>
            <a:ext cx="2133600" cy="365125"/>
          </a:xfrm>
        </p:spPr>
        <p:txBody>
          <a:bodyPr/>
          <a:lstStyle/>
          <a:p>
            <a:fld id="{B6F15528-21DE-4FAA-801E-634DDDAF4B2B}" type="slidenum">
              <a:rPr lang="en-US" smtClean="0"/>
              <a:pPr/>
              <a:t>40</a:t>
            </a:fld>
            <a:endParaRPr lang="en-US" dirty="0"/>
          </a:p>
        </p:txBody>
      </p:sp>
      <p:sp>
        <p:nvSpPr>
          <p:cNvPr id="2" name="CuadroTexto 1">
            <a:extLst>
              <a:ext uri="{FF2B5EF4-FFF2-40B4-BE49-F238E27FC236}">
                <a16:creationId xmlns:a16="http://schemas.microsoft.com/office/drawing/2014/main" id="{9DFC6DB6-3B19-715B-B558-853B1C544B9B}"/>
              </a:ext>
            </a:extLst>
          </p:cNvPr>
          <p:cNvSpPr txBox="1"/>
          <p:nvPr/>
        </p:nvSpPr>
        <p:spPr>
          <a:xfrm>
            <a:off x="1589070" y="495300"/>
            <a:ext cx="15011400" cy="1665712"/>
          </a:xfrm>
          <a:prstGeom prst="rect">
            <a:avLst/>
          </a:prstGeom>
          <a:noFill/>
        </p:spPr>
        <p:txBody>
          <a:bodyPr wrap="square">
            <a:spAutoFit/>
          </a:bodyPr>
          <a:lstStyle/>
          <a:p>
            <a:pPr>
              <a:lnSpc>
                <a:spcPct val="1500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11. FOCUS GROUPS </a:t>
            </a:r>
          </a:p>
          <a:p>
            <a:pPr>
              <a:lnSpc>
                <a:spcPct val="150000"/>
              </a:lnSpc>
            </a:pPr>
            <a:r>
              <a:rPr lang="ca-ES" sz="3600" dirty="0" err="1">
                <a:solidFill>
                  <a:srgbClr val="004AAD"/>
                </a:solidFill>
                <a:latin typeface="Open Sans 2" panose="020B0604020202020204" charset="0"/>
                <a:ea typeface="Open Sans 2" panose="020B0604020202020204" charset="0"/>
                <a:cs typeface="Open Sans 2" panose="020B0604020202020204" charset="0"/>
              </a:rPr>
              <a:t>Profesorado</a:t>
            </a:r>
            <a:r>
              <a:rPr lang="ca-ES" sz="3600" dirty="0">
                <a:solidFill>
                  <a:srgbClr val="004AAD"/>
                </a:solidFill>
                <a:latin typeface="Open Sans 2" panose="020B0604020202020204" charset="0"/>
                <a:ea typeface="Open Sans 2" panose="020B0604020202020204" charset="0"/>
                <a:cs typeface="Open Sans 2" panose="020B0604020202020204" charset="0"/>
              </a:rPr>
              <a:t> de </a:t>
            </a:r>
            <a:r>
              <a:rPr lang="ca-ES" sz="3600" dirty="0" err="1">
                <a:solidFill>
                  <a:srgbClr val="004AAD"/>
                </a:solidFill>
                <a:latin typeface="Open Sans 2" panose="020B0604020202020204" charset="0"/>
                <a:ea typeface="Open Sans 2" panose="020B0604020202020204" charset="0"/>
                <a:cs typeface="Open Sans 2" panose="020B0604020202020204" charset="0"/>
              </a:rPr>
              <a:t>ciclos</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formativos</a:t>
            </a:r>
            <a:r>
              <a:rPr lang="ca-ES" sz="3600" dirty="0">
                <a:solidFill>
                  <a:srgbClr val="004AAD"/>
                </a:solidFill>
                <a:latin typeface="Open Sans 2" panose="020B0604020202020204" charset="0"/>
                <a:ea typeface="Open Sans 2" panose="020B0604020202020204" charset="0"/>
                <a:cs typeface="Open Sans 2" panose="020B0604020202020204" charset="0"/>
              </a:rPr>
              <a:t> de </a:t>
            </a:r>
            <a:r>
              <a:rPr lang="ca-ES" sz="3600" dirty="0" err="1">
                <a:solidFill>
                  <a:srgbClr val="004AAD"/>
                </a:solidFill>
                <a:latin typeface="Open Sans 2" panose="020B0604020202020204" charset="0"/>
                <a:ea typeface="Open Sans 2" panose="020B0604020202020204" charset="0"/>
                <a:cs typeface="Open Sans 2" panose="020B0604020202020204" charset="0"/>
              </a:rPr>
              <a:t>hostelería</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y</a:t>
            </a:r>
            <a:r>
              <a:rPr lang="ca-ES" sz="3600" dirty="0">
                <a:solidFill>
                  <a:srgbClr val="004AAD"/>
                </a:solidFill>
                <a:latin typeface="Open Sans 2" panose="020B0604020202020204" charset="0"/>
                <a:ea typeface="Open Sans 2" panose="020B0604020202020204" charset="0"/>
                <a:cs typeface="Open Sans 2" panose="020B0604020202020204" charset="0"/>
              </a:rPr>
              <a:t> </a:t>
            </a:r>
            <a:r>
              <a:rPr lang="ca-ES" sz="3600" dirty="0" err="1">
                <a:solidFill>
                  <a:srgbClr val="004AAD"/>
                </a:solidFill>
                <a:latin typeface="Open Sans 2" panose="020B0604020202020204" charset="0"/>
                <a:ea typeface="Open Sans 2" panose="020B0604020202020204" charset="0"/>
                <a:cs typeface="Open Sans 2" panose="020B0604020202020204" charset="0"/>
              </a:rPr>
              <a:t>turismo</a:t>
            </a:r>
            <a:endParaRPr lang="ca-ES" sz="3600" dirty="0">
              <a:solidFill>
                <a:srgbClr val="004AAD"/>
              </a:solidFill>
              <a:latin typeface="Open Sans 2" panose="020B0604020202020204" charset="0"/>
              <a:ea typeface="Open Sans 2" panose="020B0604020202020204" charset="0"/>
              <a:cs typeface="Open Sans 2" panose="020B0604020202020204" charset="0"/>
            </a:endParaRPr>
          </a:p>
        </p:txBody>
      </p:sp>
    </p:spTree>
    <p:extLst>
      <p:ext uri="{BB962C8B-B14F-4D97-AF65-F5344CB8AC3E}">
        <p14:creationId xmlns:p14="http://schemas.microsoft.com/office/powerpoint/2010/main" val="3676716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26590" y="1943100"/>
            <a:ext cx="13434819" cy="7783477"/>
          </a:xfrm>
          <a:prstGeom prst="rect">
            <a:avLst/>
          </a:prstGeom>
        </p:spPr>
        <p:txBody>
          <a:bodyPr wrap="square" lIns="0" tIns="0" rIns="0" bIns="0" rtlCol="0" anchor="t">
            <a:spAutoFit/>
          </a:bodyPr>
          <a:lstStyle/>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Déficit de ciclos formativos de grado medio vinculados al sector turístico.</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Necesidad de un reequilibrio territorial de la educación.</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Objetivo de reducir la tasa de abandono a los 16 años.</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Despertar vocaciones en el sector turístico.</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Creación de nuevos ciclos formativos de grado medio atractivos para los jóvenes.</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Impulso del estudio de idiomas.</a:t>
            </a:r>
          </a:p>
          <a:p>
            <a:pPr marL="514350" marR="0" lvl="0" indent="-514350" algn="l" defTabSz="914400" rtl="0" eaLnBrk="1" fontAlgn="auto" latinLnBrk="0" hangingPunct="1">
              <a:lnSpc>
                <a:spcPts val="8892"/>
              </a:lnSpc>
              <a:spcBef>
                <a:spcPts val="0"/>
              </a:spcBef>
              <a:spcAft>
                <a:spcPts val="0"/>
              </a:spcAft>
              <a:buClr>
                <a:srgbClr val="0060A8"/>
              </a:buClr>
              <a:buSzTx/>
              <a:buFont typeface="+mj-lt"/>
              <a:buAutoNum type="arabicPeriod"/>
              <a:tabLst/>
              <a:defRPr/>
            </a:pPr>
            <a:r>
              <a:rPr kumimoji="0" lang="es-ES" sz="2400" b="0" i="0" u="none" strike="noStrike" kern="1200" cap="none" spc="0" normalizeH="0" baseline="0" dirty="0">
                <a:ln>
                  <a:noFill/>
                </a:ln>
                <a:effectLst/>
                <a:uLnTx/>
                <a:uFillTx/>
                <a:latin typeface="Open Sans 2"/>
                <a:ea typeface="+mn-ea"/>
                <a:cs typeface="+mn-cs"/>
              </a:rPr>
              <a:t>Oportunidad social de poner en valor la multiculturalidad de los jóvenes.</a:t>
            </a:r>
            <a:endParaRPr kumimoji="0" lang="ca-ES" sz="2800" b="0" i="0" u="none" strike="noStrike" kern="1200" cap="none" spc="0" normalizeH="0" baseline="0" dirty="0">
              <a:ln>
                <a:noFill/>
              </a:ln>
              <a:effectLst/>
              <a:uLnTx/>
              <a:uFillTx/>
              <a:latin typeface="Open Sans 2"/>
              <a:ea typeface="+mn-ea"/>
              <a:cs typeface="+mn-cs"/>
            </a:endParaRPr>
          </a:p>
        </p:txBody>
      </p:sp>
      <p:sp>
        <p:nvSpPr>
          <p:cNvPr id="5" name="TextBox 5"/>
          <p:cNvSpPr txBox="1"/>
          <p:nvPr/>
        </p:nvSpPr>
        <p:spPr>
          <a:xfrm>
            <a:off x="2133600" y="908050"/>
            <a:ext cx="9152362" cy="734688"/>
          </a:xfrm>
          <a:prstGeom prst="rect">
            <a:avLst/>
          </a:prstGeom>
        </p:spPr>
        <p:txBody>
          <a:bodyPr lIns="0" tIns="0" rIns="0" bIns="0" rtlCol="0" anchor="t">
            <a:spAutoFit/>
          </a:bodyPr>
          <a:lstStyle/>
          <a:p>
            <a:pPr marL="0" marR="0" lvl="0" indent="0" algn="l" defTabSz="914400" rtl="0" eaLnBrk="1" fontAlgn="auto" latinLnBrk="0" hangingPunct="1">
              <a:lnSpc>
                <a:spcPts val="6400"/>
              </a:lnSpc>
              <a:spcBef>
                <a:spcPts val="0"/>
              </a:spcBef>
              <a:spcAft>
                <a:spcPts val="0"/>
              </a:spcAft>
              <a:buClrTx/>
              <a:buSzTx/>
              <a:buFontTx/>
              <a:buNone/>
              <a:tabLst/>
              <a:defRPr/>
            </a:pPr>
            <a:r>
              <a:rPr kumimoji="0" lang="en-US" sz="3600" b="0" i="0" u="none" strike="noStrike" kern="1200" cap="none" spc="2275" normalizeH="0" baseline="0" noProof="0" dirty="0">
                <a:ln>
                  <a:noFill/>
                </a:ln>
                <a:solidFill>
                  <a:srgbClr val="004AAD"/>
                </a:solidFill>
                <a:effectLst/>
                <a:uLnTx/>
                <a:uFillTx/>
                <a:latin typeface="Open Sans 2" panose="020B0604020202020204" charset="0"/>
                <a:ea typeface="Open Sans 2" panose="020B0604020202020204" charset="0"/>
                <a:cs typeface="Open Sans 2" panose="020B0604020202020204" charset="0"/>
              </a:rPr>
              <a:t>12. CONCLUSIONES</a:t>
            </a:r>
          </a:p>
        </p:txBody>
      </p:sp>
      <p:sp>
        <p:nvSpPr>
          <p:cNvPr id="4" name="Marcador de número de diapositiva 3">
            <a:extLst>
              <a:ext uri="{FF2B5EF4-FFF2-40B4-BE49-F238E27FC236}">
                <a16:creationId xmlns:a16="http://schemas.microsoft.com/office/drawing/2014/main" id="{9A4580C7-BB5B-8BA5-FD20-229CE5A4F464}"/>
              </a:ext>
            </a:extLst>
          </p:cNvPr>
          <p:cNvSpPr>
            <a:spLocks noGrp="1"/>
          </p:cNvSpPr>
          <p:nvPr>
            <p:ph type="sldNum" sz="quarter" idx="12"/>
          </p:nvPr>
        </p:nvSpPr>
        <p:spPr>
          <a:xfrm>
            <a:off x="14554200" y="9258300"/>
            <a:ext cx="2133600" cy="365125"/>
          </a:xfrm>
        </p:spPr>
        <p:txBody>
          <a:bodyPr/>
          <a:lstStyle/>
          <a:p>
            <a:fld id="{B6F15528-21DE-4FAA-801E-634DDDAF4B2B}"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1200" y="1382388"/>
            <a:ext cx="16459200" cy="8456739"/>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6669"/>
              </a:lnSpc>
              <a:spcBef>
                <a:spcPts val="0"/>
              </a:spcBef>
              <a:spcAft>
                <a:spcPts val="0"/>
              </a:spcAft>
              <a:buClr>
                <a:srgbClr val="004AAD"/>
              </a:buClr>
              <a:buSzTx/>
              <a:buFont typeface="+mj-lt"/>
              <a:buAutoNum type="arabicPeriod"/>
              <a:tabLst/>
              <a:defRPr/>
            </a:pPr>
            <a:r>
              <a:rPr kumimoji="0" lang="es-ES" sz="2400" b="0" i="0" u="none" strike="noStrike" kern="1200" cap="none" spc="0" normalizeH="0" baseline="0" noProof="0" dirty="0">
                <a:ln>
                  <a:noFill/>
                </a:ln>
                <a:effectLst/>
                <a:uLnTx/>
                <a:uFillTx/>
                <a:latin typeface="Open Sans 2"/>
                <a:ea typeface="+mn-ea"/>
                <a:cs typeface="+mn-cs"/>
              </a:rPr>
              <a:t>Nuevos CFGM transversales y generalistas que den acceso a CFGS más especializados:</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effectLst/>
                <a:uLnTx/>
                <a:uFillTx/>
                <a:latin typeface="Open Sans 2"/>
                <a:ea typeface="+mn-ea"/>
                <a:cs typeface="+mn-cs"/>
              </a:rPr>
              <a:t>	</a:t>
            </a:r>
            <a:r>
              <a:rPr kumimoji="0" lang="es-ES" sz="2400" b="1" i="0" u="none" strike="noStrike" kern="1200" cap="none" spc="0" normalizeH="0" baseline="0" noProof="0" dirty="0">
                <a:ln>
                  <a:noFill/>
                </a:ln>
                <a:solidFill>
                  <a:srgbClr val="004AAD"/>
                </a:solidFill>
                <a:effectLst/>
                <a:uLnTx/>
                <a:uFillTx/>
                <a:latin typeface="Open Sans 2"/>
                <a:ea typeface="+mn-ea"/>
                <a:cs typeface="+mn-cs"/>
              </a:rPr>
              <a:t>CFGM Atención al cliente</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effectLst/>
                <a:uLnTx/>
                <a:uFillTx/>
                <a:latin typeface="Open Sans 2"/>
                <a:ea typeface="+mn-ea"/>
                <a:cs typeface="+mn-cs"/>
              </a:rPr>
              <a:t>	Conocimientos generales: Idiomas, informática, recepción, protocolo, sala, pisos...</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effectLst/>
                <a:uLnTx/>
                <a:uFillTx/>
                <a:latin typeface="Open Sans 2"/>
                <a:ea typeface="+mn-ea"/>
                <a:cs typeface="+mn-cs"/>
              </a:rPr>
              <a:t>	</a:t>
            </a:r>
            <a:r>
              <a:rPr kumimoji="0" lang="es-ES" sz="2400" b="1" i="0" u="none" strike="noStrike" kern="1200" cap="none" spc="0" normalizeH="0" baseline="0" noProof="0" dirty="0">
                <a:ln>
                  <a:noFill/>
                </a:ln>
                <a:solidFill>
                  <a:srgbClr val="004AAD"/>
                </a:solidFill>
                <a:effectLst/>
                <a:uLnTx/>
                <a:uFillTx/>
                <a:latin typeface="Open Sans 2"/>
                <a:ea typeface="+mn-ea"/>
                <a:cs typeface="+mn-cs"/>
              </a:rPr>
              <a:t>CFGM Auxiliar en mantenimiento de instalaciones</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effectLst/>
                <a:uLnTx/>
                <a:uFillTx/>
                <a:latin typeface="Open Sans 2"/>
                <a:ea typeface="+mn-ea"/>
                <a:cs typeface="+mn-cs"/>
              </a:rPr>
              <a:t>	Conocimientos generales: Jardinería, electricidad, climatización, mantenimiento de piscinas, carpintería, 	mecánica...</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solidFill>
                  <a:srgbClr val="004AAD"/>
                </a:solidFill>
                <a:effectLst/>
                <a:uLnTx/>
                <a:uFillTx/>
                <a:latin typeface="Open Sans 2"/>
                <a:ea typeface="+mn-ea"/>
                <a:cs typeface="+mn-cs"/>
              </a:rPr>
              <a:t>2. </a:t>
            </a:r>
            <a:r>
              <a:rPr kumimoji="0" lang="es-ES" sz="2400" b="0" i="0" u="none" strike="noStrike" kern="1200" cap="none" spc="0" normalizeH="0" baseline="0" noProof="0" dirty="0">
                <a:ln>
                  <a:noFill/>
                </a:ln>
                <a:effectLst/>
                <a:uLnTx/>
                <a:uFillTx/>
                <a:latin typeface="Open Sans 2"/>
                <a:ea typeface="+mn-ea"/>
                <a:cs typeface="+mn-cs"/>
              </a:rPr>
              <a:t>Reserva de plazas: garantizar el acceso a todos los estudiantes procedentes de otras nacionalidades.</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solidFill>
                  <a:srgbClr val="004AAD"/>
                </a:solidFill>
                <a:effectLst/>
                <a:uLnTx/>
                <a:uFillTx/>
                <a:latin typeface="Open Sans 2"/>
                <a:ea typeface="+mn-ea"/>
                <a:cs typeface="+mn-cs"/>
              </a:rPr>
              <a:t>3. </a:t>
            </a:r>
            <a:r>
              <a:rPr kumimoji="0" lang="es-ES" sz="2400" b="0" i="0" u="none" strike="noStrike" kern="1200" cap="none" spc="0" normalizeH="0" baseline="0" noProof="0" dirty="0">
                <a:ln>
                  <a:noFill/>
                </a:ln>
                <a:effectLst/>
                <a:uLnTx/>
                <a:uFillTx/>
                <a:latin typeface="Open Sans 2"/>
                <a:ea typeface="+mn-ea"/>
                <a:cs typeface="+mn-cs"/>
              </a:rPr>
              <a:t>Oferta de estudios de proximidad.</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solidFill>
                  <a:srgbClr val="004AAD"/>
                </a:solidFill>
                <a:effectLst/>
                <a:uLnTx/>
                <a:uFillTx/>
                <a:latin typeface="Open Sans 2"/>
                <a:ea typeface="+mn-ea"/>
                <a:cs typeface="+mn-cs"/>
              </a:rPr>
              <a:t>4. </a:t>
            </a:r>
            <a:r>
              <a:rPr kumimoji="0" lang="es-ES" sz="2400" b="0" i="0" u="none" strike="noStrike" kern="1200" cap="none" spc="0" normalizeH="0" baseline="0" noProof="0" dirty="0">
                <a:ln>
                  <a:noFill/>
                </a:ln>
                <a:effectLst/>
                <a:uLnTx/>
                <a:uFillTx/>
                <a:latin typeface="Open Sans 2"/>
                <a:ea typeface="+mn-ea"/>
                <a:cs typeface="+mn-cs"/>
              </a:rPr>
              <a:t>Nuevos ciclos que tengan en consideración el tejido empresarial de la zona.</a:t>
            </a:r>
          </a:p>
          <a:p>
            <a:pPr marR="0" lvl="0" algn="l" defTabSz="914400" rtl="0" eaLnBrk="1" fontAlgn="auto" latinLnBrk="0" hangingPunct="1">
              <a:lnSpc>
                <a:spcPts val="6669"/>
              </a:lnSpc>
              <a:spcBef>
                <a:spcPts val="0"/>
              </a:spcBef>
              <a:spcAft>
                <a:spcPts val="0"/>
              </a:spcAft>
              <a:buClr>
                <a:srgbClr val="004AAD"/>
              </a:buClr>
              <a:buSzTx/>
              <a:tabLst/>
              <a:defRPr/>
            </a:pPr>
            <a:r>
              <a:rPr kumimoji="0" lang="es-ES" sz="2400" b="0" i="0" u="none" strike="noStrike" kern="1200" cap="none" spc="0" normalizeH="0" baseline="0" noProof="0" dirty="0">
                <a:ln>
                  <a:noFill/>
                </a:ln>
                <a:solidFill>
                  <a:srgbClr val="004AAD"/>
                </a:solidFill>
                <a:effectLst/>
                <a:uLnTx/>
                <a:uFillTx/>
                <a:latin typeface="Open Sans 2"/>
                <a:ea typeface="+mn-ea"/>
                <a:cs typeface="+mn-cs"/>
              </a:rPr>
              <a:t>5. </a:t>
            </a:r>
            <a:r>
              <a:rPr kumimoji="0" lang="es-ES" sz="2400" b="0" i="0" u="none" strike="noStrike" kern="1200" cap="none" spc="0" normalizeH="0" baseline="0" noProof="0" dirty="0">
                <a:ln>
                  <a:noFill/>
                </a:ln>
                <a:effectLst/>
                <a:uLnTx/>
                <a:uFillTx/>
                <a:latin typeface="Open Sans 2"/>
                <a:ea typeface="+mn-ea"/>
                <a:cs typeface="+mn-cs"/>
              </a:rPr>
              <a:t>La especialización del estudiantado en CFGS.</a:t>
            </a:r>
            <a:endParaRPr kumimoji="0" lang="ca-ES" sz="2400" b="0" i="0" u="none" strike="noStrike" kern="1200" cap="none" spc="0" normalizeH="0" baseline="0" noProof="0" dirty="0">
              <a:ln>
                <a:noFill/>
              </a:ln>
              <a:effectLst/>
              <a:uLnTx/>
              <a:uFillTx/>
              <a:latin typeface="Open Sans 2"/>
              <a:ea typeface="+mn-ea"/>
              <a:cs typeface="+mn-cs"/>
            </a:endParaRPr>
          </a:p>
        </p:txBody>
      </p:sp>
      <p:sp>
        <p:nvSpPr>
          <p:cNvPr id="5" name="TextBox 5"/>
          <p:cNvSpPr txBox="1"/>
          <p:nvPr/>
        </p:nvSpPr>
        <p:spPr>
          <a:xfrm>
            <a:off x="2057400" y="647700"/>
            <a:ext cx="9152362" cy="734688"/>
          </a:xfrm>
          <a:prstGeom prst="rect">
            <a:avLst/>
          </a:prstGeom>
        </p:spPr>
        <p:txBody>
          <a:bodyPr lIns="0" tIns="0" rIns="0" bIns="0" rtlCol="0" anchor="t">
            <a:spAutoFit/>
          </a:bodyPr>
          <a:lstStyle/>
          <a:p>
            <a:pPr marL="0" marR="0" lvl="0" indent="0" algn="l" defTabSz="914400" rtl="0" eaLnBrk="1" fontAlgn="auto" latinLnBrk="0" hangingPunct="1">
              <a:lnSpc>
                <a:spcPts val="6400"/>
              </a:lnSpc>
              <a:spcBef>
                <a:spcPts val="0"/>
              </a:spcBef>
              <a:spcAft>
                <a:spcPts val="0"/>
              </a:spcAft>
              <a:buClrTx/>
              <a:buSzTx/>
              <a:buFontTx/>
              <a:buNone/>
              <a:tabLst/>
              <a:defRPr/>
            </a:pPr>
            <a:r>
              <a:rPr kumimoji="0" lang="en-US" sz="3600" b="0" i="0" u="none" strike="noStrike" kern="1200" cap="none" spc="2275" normalizeH="0" baseline="0" noProof="0" dirty="0">
                <a:ln>
                  <a:noFill/>
                </a:ln>
                <a:solidFill>
                  <a:srgbClr val="004AAD"/>
                </a:solidFill>
                <a:effectLst/>
                <a:uLnTx/>
                <a:uFillTx/>
                <a:latin typeface="Open Sans 2" panose="020B0604020202020204" charset="0"/>
                <a:ea typeface="Open Sans 2" panose="020B0604020202020204" charset="0"/>
                <a:cs typeface="Open Sans 2" panose="020B0604020202020204" charset="0"/>
              </a:rPr>
              <a:t>13. PROPUESTAS:</a:t>
            </a:r>
          </a:p>
        </p:txBody>
      </p:sp>
      <p:sp>
        <p:nvSpPr>
          <p:cNvPr id="4" name="Marcador de número de diapositiva 3">
            <a:extLst>
              <a:ext uri="{FF2B5EF4-FFF2-40B4-BE49-F238E27FC236}">
                <a16:creationId xmlns:a16="http://schemas.microsoft.com/office/drawing/2014/main" id="{86B3A09C-51C8-264B-DE4C-94277CA2279A}"/>
              </a:ext>
            </a:extLst>
          </p:cNvPr>
          <p:cNvSpPr>
            <a:spLocks noGrp="1"/>
          </p:cNvSpPr>
          <p:nvPr>
            <p:ph type="sldNum" sz="quarter" idx="12"/>
          </p:nvPr>
        </p:nvSpPr>
        <p:spPr>
          <a:xfrm>
            <a:off x="15087600" y="9297997"/>
            <a:ext cx="2133600" cy="365125"/>
          </a:xfrm>
        </p:spPr>
        <p:txBody>
          <a:bodyPr/>
          <a:lstStyle/>
          <a:p>
            <a:fld id="{B6F15528-21DE-4FAA-801E-634DDDAF4B2B}"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7BBB-85E7-EE9C-36F7-3CF536845A23}"/>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7B073219-0428-EE80-7D10-E898F3E0FF59}"/>
              </a:ext>
            </a:extLst>
          </p:cNvPr>
          <p:cNvSpPr/>
          <p:nvPr/>
        </p:nvSpPr>
        <p:spPr>
          <a:xfrm flipH="1">
            <a:off x="0" y="41339"/>
            <a:ext cx="18288000" cy="8395646"/>
          </a:xfrm>
          <a:custGeom>
            <a:avLst/>
            <a:gdLst/>
            <a:ahLst/>
            <a:cxnLst/>
            <a:rect l="l" t="t" r="r" b="b"/>
            <a:pathLst>
              <a:path w="18288000" h="8395646">
                <a:moveTo>
                  <a:pt x="18288000" y="0"/>
                </a:moveTo>
                <a:lnTo>
                  <a:pt x="0" y="0"/>
                </a:lnTo>
                <a:lnTo>
                  <a:pt x="0" y="8395646"/>
                </a:lnTo>
                <a:lnTo>
                  <a:pt x="18288000" y="8395646"/>
                </a:lnTo>
                <a:lnTo>
                  <a:pt x="18288000" y="0"/>
                </a:lnTo>
                <a:close/>
              </a:path>
            </a:pathLst>
          </a:custGeom>
          <a:blipFill>
            <a:blip r:embed="rId2">
              <a:alphaModFix amt="29000"/>
            </a:blip>
            <a:stretch>
              <a:fillRect t="-7448" b="-379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2">
            <a:extLst>
              <a:ext uri="{FF2B5EF4-FFF2-40B4-BE49-F238E27FC236}">
                <a16:creationId xmlns:a16="http://schemas.microsoft.com/office/drawing/2014/main" id="{BED86C74-4AF4-F74A-0972-B94390701BDE}"/>
              </a:ext>
            </a:extLst>
          </p:cNvPr>
          <p:cNvSpPr/>
          <p:nvPr/>
        </p:nvSpPr>
        <p:spPr>
          <a:xfrm>
            <a:off x="1676400" y="8595030"/>
            <a:ext cx="13777352" cy="1627771"/>
          </a:xfrm>
          <a:custGeom>
            <a:avLst/>
            <a:gdLst/>
            <a:ahLst/>
            <a:cxnLst/>
            <a:rect l="l" t="t" r="r" b="b"/>
            <a:pathLst>
              <a:path w="16902134" h="1627771">
                <a:moveTo>
                  <a:pt x="0" y="0"/>
                </a:moveTo>
                <a:lnTo>
                  <a:pt x="16902134" y="0"/>
                </a:lnTo>
                <a:lnTo>
                  <a:pt x="16902134" y="1627771"/>
                </a:lnTo>
                <a:lnTo>
                  <a:pt x="0" y="1627771"/>
                </a:lnTo>
                <a:lnTo>
                  <a:pt x="0" y="0"/>
                </a:lnTo>
                <a:close/>
              </a:path>
            </a:pathLst>
          </a:custGeom>
          <a:blipFill>
            <a:blip r:embed="rId3"/>
            <a:stretch>
              <a:fillRect t="-3852" b="-224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15503EE2-5249-0A42-9747-4610D167C608}"/>
              </a:ext>
            </a:extLst>
          </p:cNvPr>
          <p:cNvSpPr/>
          <p:nvPr/>
        </p:nvSpPr>
        <p:spPr>
          <a:xfrm>
            <a:off x="7086600" y="8820457"/>
            <a:ext cx="2373285" cy="1176916"/>
          </a:xfrm>
          <a:custGeom>
            <a:avLst/>
            <a:gdLst/>
            <a:ahLst/>
            <a:cxnLst/>
            <a:rect l="l" t="t" r="r" b="b"/>
            <a:pathLst>
              <a:path w="2373285" h="1176916">
                <a:moveTo>
                  <a:pt x="0" y="0"/>
                </a:moveTo>
                <a:lnTo>
                  <a:pt x="2373285" y="0"/>
                </a:lnTo>
                <a:lnTo>
                  <a:pt x="2373285" y="1176917"/>
                </a:lnTo>
                <a:lnTo>
                  <a:pt x="0" y="117691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DD8B5A07-9A86-6CCF-1F6F-8EBCAB909603}"/>
              </a:ext>
            </a:extLst>
          </p:cNvPr>
          <p:cNvSpPr txBox="1"/>
          <p:nvPr/>
        </p:nvSpPr>
        <p:spPr>
          <a:xfrm>
            <a:off x="5023932" y="7301332"/>
            <a:ext cx="12926470" cy="1578762"/>
          </a:xfrm>
          <a:prstGeom prst="rect">
            <a:avLst/>
          </a:prstGeom>
        </p:spPr>
        <p:txBody>
          <a:bodyPr lIns="0" tIns="0" rIns="0" bIns="0" rtlCol="0" anchor="t">
            <a:spAutoFit/>
          </a:bodyPr>
          <a:lstStyle/>
          <a:p>
            <a:pPr marL="0" marR="0" lvl="0" indent="0" algn="r" defTabSz="914400" rtl="0" eaLnBrk="1" fontAlgn="auto" latinLnBrk="0" hangingPunct="1">
              <a:lnSpc>
                <a:spcPts val="4278"/>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Investigadora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principal: Dra. Maria Teresa Bosch</a:t>
            </a:r>
          </a:p>
          <a:p>
            <a:pPr marL="0" marR="0" lvl="0" indent="0" algn="r" defTabSz="914400" rtl="0" eaLnBrk="1" fontAlgn="auto" latinLnBrk="0" hangingPunct="1">
              <a:lnSpc>
                <a:spcPts val="4278"/>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Directora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de la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Cátedra</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Climent</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a:t>
            </a:r>
            <a:r>
              <a:rPr kumimoji="0" lang="en-US" sz="2300" b="0" i="0" u="none" strike="noStrike" kern="1200" cap="none" spc="0" normalizeH="0" baseline="0" noProof="0" dirty="0" err="1">
                <a:ln>
                  <a:noFill/>
                </a:ln>
                <a:solidFill>
                  <a:srgbClr val="545454"/>
                </a:solidFill>
                <a:effectLst/>
                <a:uLnTx/>
                <a:uFillTx/>
                <a:latin typeface="Open Sans 1 Bold"/>
                <a:ea typeface="+mn-ea"/>
                <a:cs typeface="+mn-cs"/>
              </a:rPr>
              <a:t>Guitart</a:t>
            </a:r>
            <a:r>
              <a:rPr kumimoji="0" lang="en-US" sz="2300" b="0" i="0" u="none" strike="noStrike" kern="1200" cap="none" spc="0" normalizeH="0" baseline="0" noProof="0" dirty="0">
                <a:ln>
                  <a:noFill/>
                </a:ln>
                <a:solidFill>
                  <a:srgbClr val="545454"/>
                </a:solidFill>
                <a:effectLst/>
                <a:uLnTx/>
                <a:uFillTx/>
                <a:latin typeface="Open Sans 1 Bold"/>
                <a:ea typeface="+mn-ea"/>
                <a:cs typeface="+mn-cs"/>
              </a:rPr>
              <a:t>: Dra. Anna Garriga</a:t>
            </a:r>
          </a:p>
          <a:p>
            <a:pPr marL="0" marR="0" lvl="0" indent="0" algn="r" defTabSz="914400" rtl="0" eaLnBrk="1" fontAlgn="auto" latinLnBrk="0" hangingPunct="1">
              <a:lnSpc>
                <a:spcPts val="4278"/>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545454"/>
              </a:solidFill>
              <a:effectLst/>
              <a:uLnTx/>
              <a:uFillTx/>
              <a:latin typeface="Open Sans 1 Bold"/>
              <a:ea typeface="+mn-ea"/>
              <a:cs typeface="+mn-cs"/>
            </a:endParaRPr>
          </a:p>
        </p:txBody>
      </p:sp>
      <p:sp>
        <p:nvSpPr>
          <p:cNvPr id="6" name="TextBox 6">
            <a:extLst>
              <a:ext uri="{FF2B5EF4-FFF2-40B4-BE49-F238E27FC236}">
                <a16:creationId xmlns:a16="http://schemas.microsoft.com/office/drawing/2014/main" id="{EAA9B316-C271-E2BC-28FF-C1B6E3323452}"/>
              </a:ext>
            </a:extLst>
          </p:cNvPr>
          <p:cNvSpPr txBox="1"/>
          <p:nvPr/>
        </p:nvSpPr>
        <p:spPr>
          <a:xfrm>
            <a:off x="337598" y="4686300"/>
            <a:ext cx="17631722" cy="2735810"/>
          </a:xfrm>
          <a:prstGeom prst="rect">
            <a:avLst/>
          </a:prstGeom>
        </p:spPr>
        <p:txBody>
          <a:bodyPr wrap="square" lIns="0" tIns="0" rIns="0" bIns="0" rtlCol="0" anchor="t">
            <a:spAutoFit/>
          </a:bodyPr>
          <a:lstStyle/>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800" b="0" i="0" u="none" strike="noStrike" kern="1200" cap="none" spc="355" normalizeH="0" baseline="0" noProof="0" dirty="0">
                <a:ln>
                  <a:noFill/>
                </a:ln>
                <a:solidFill>
                  <a:srgbClr val="292C8B"/>
                </a:solidFill>
                <a:effectLst/>
                <a:uLnTx/>
                <a:uFillTx/>
                <a:latin typeface="Garet Bold"/>
                <a:ea typeface="+mn-ea"/>
                <a:cs typeface="+mn-cs"/>
              </a:rPr>
              <a:t> L</a:t>
            </a:r>
            <a:r>
              <a:rPr lang="en-US" sz="4800" spc="355" dirty="0">
                <a:solidFill>
                  <a:srgbClr val="292C8B"/>
                </a:solidFill>
                <a:latin typeface="Garet Bold"/>
              </a:rPr>
              <a:t>A </a:t>
            </a:r>
            <a:r>
              <a:rPr kumimoji="0" lang="en-US" sz="4800" b="0" i="0" u="none" strike="noStrike" kern="1200" cap="none" spc="355" normalizeH="0" baseline="0" noProof="0" dirty="0">
                <a:ln>
                  <a:noFill/>
                </a:ln>
                <a:solidFill>
                  <a:srgbClr val="292C8B"/>
                </a:solidFill>
                <a:effectLst/>
                <a:uLnTx/>
                <a:uFillTx/>
                <a:latin typeface="Garet Bold"/>
                <a:ea typeface="+mn-ea"/>
                <a:cs typeface="+mn-cs"/>
              </a:rPr>
              <a:t>ACTIVITAD  TURÍSTICA:</a:t>
            </a:r>
          </a:p>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92C8B"/>
                </a:solidFill>
                <a:effectLst/>
                <a:uLnTx/>
                <a:uFillTx/>
                <a:latin typeface="Open Sans 1 Bold"/>
                <a:ea typeface="+mn-ea"/>
                <a:cs typeface="+mn-cs"/>
              </a:rPr>
              <a:t> </a:t>
            </a:r>
            <a:r>
              <a:rPr kumimoji="0" lang="en-US" sz="4000" b="0" i="0" u="none" strike="noStrike" kern="1200" cap="none" spc="0" normalizeH="0" baseline="0" noProof="0" dirty="0">
                <a:ln>
                  <a:noFill/>
                </a:ln>
                <a:solidFill>
                  <a:srgbClr val="292C8B"/>
                </a:solidFill>
                <a:effectLst/>
                <a:uLnTx/>
                <a:uFillTx/>
                <a:latin typeface="Open Sans 1 Bold"/>
                <a:ea typeface="+mn-ea"/>
                <a:cs typeface="+mn-cs"/>
              </a:rPr>
              <a:t>NECESIDADES FORMATIVAS DEL SECTOR Y</a:t>
            </a:r>
          </a:p>
          <a:p>
            <a:pPr marL="0" marR="0" lvl="0" indent="0" algn="l" defTabSz="914400" rtl="0" eaLnBrk="1" fontAlgn="auto" latinLnBrk="0" hangingPunct="1">
              <a:lnSpc>
                <a:spcPts val="73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C8B"/>
                </a:solidFill>
                <a:effectLst/>
                <a:uLnTx/>
                <a:uFillTx/>
                <a:latin typeface="Open Sans 1 Bold"/>
                <a:ea typeface="+mn-ea"/>
                <a:cs typeface="+mn-cs"/>
              </a:rPr>
              <a:t> OFERTA DE ESTUDIOS ACTUALES</a:t>
            </a:r>
          </a:p>
        </p:txBody>
      </p:sp>
      <p:sp>
        <p:nvSpPr>
          <p:cNvPr id="8" name="Marcador de número de diapositiva 7">
            <a:extLst>
              <a:ext uri="{FF2B5EF4-FFF2-40B4-BE49-F238E27FC236}">
                <a16:creationId xmlns:a16="http://schemas.microsoft.com/office/drawing/2014/main" id="{BFB96FBA-5725-95EE-E9BE-088D05A110BD}"/>
              </a:ext>
            </a:extLst>
          </p:cNvPr>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28828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47800" y="1192708"/>
            <a:ext cx="14782800" cy="734688"/>
          </a:xfrm>
          <a:prstGeom prst="rect">
            <a:avLst/>
          </a:prstGeom>
        </p:spPr>
        <p:txBody>
          <a:bodyPr wrap="square"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1.PRESENTACIÓN Y OBJETIVOS</a:t>
            </a:r>
          </a:p>
        </p:txBody>
      </p:sp>
      <p:sp>
        <p:nvSpPr>
          <p:cNvPr id="4" name="TextBox 4"/>
          <p:cNvSpPr txBox="1"/>
          <p:nvPr/>
        </p:nvSpPr>
        <p:spPr>
          <a:xfrm>
            <a:off x="1447800" y="2231310"/>
            <a:ext cx="15621000" cy="6579173"/>
          </a:xfrm>
          <a:prstGeom prst="rect">
            <a:avLst/>
          </a:prstGeom>
        </p:spPr>
        <p:txBody>
          <a:bodyPr wrap="square" lIns="0" tIns="0" rIns="0" bIns="0" rtlCol="0" anchor="t">
            <a:spAutoFit/>
          </a:bodyPr>
          <a:lstStyle/>
          <a:p>
            <a:pPr algn="just">
              <a:lnSpc>
                <a:spcPct val="150000"/>
              </a:lnSpc>
            </a:pPr>
            <a:r>
              <a:rPr lang="es-ES" sz="2400" dirty="0">
                <a:latin typeface="Open Sans 2" panose="020B0604020202020204" charset="0"/>
                <a:ea typeface="Open Sans 2" panose="020B0604020202020204" charset="0"/>
                <a:cs typeface="Open Sans 2" panose="020B0604020202020204" charset="0"/>
              </a:rPr>
              <a:t>El primer objetivo del estudio es presentar un análisis detallado de la situación actual de los ciclos formativos de hostelería y turismo. En concreto, el estudio se centrará en analizar la población de Lloret de Mar en la demarcación de Girona. El caso analizado es extrapolable a muchos otros municipios. En el contexto del </a:t>
            </a:r>
            <a:r>
              <a:rPr lang="es-ES" sz="2400" b="0" i="1" u="none" strike="noStrike" baseline="0" dirty="0">
                <a:latin typeface="Open Sans 2" panose="020B0604020202020204" charset="0"/>
                <a:ea typeface="Open Sans 2" panose="020B0604020202020204" charset="0"/>
                <a:cs typeface="Open Sans 2" panose="020B0604020202020204" charset="0"/>
              </a:rPr>
              <a:t>IV Pla general del Sistema de </a:t>
            </a:r>
            <a:r>
              <a:rPr lang="es-ES" sz="2400" b="0" i="1" u="none" strike="noStrike" baseline="0" dirty="0" err="1">
                <a:latin typeface="Open Sans 2" panose="020B0604020202020204" charset="0"/>
                <a:ea typeface="Open Sans 2" panose="020B0604020202020204" charset="0"/>
                <a:cs typeface="Open Sans 2" panose="020B0604020202020204" charset="0"/>
              </a:rPr>
              <a:t>Formació</a:t>
            </a:r>
            <a:r>
              <a:rPr lang="es-ES" sz="2400" b="0" i="1" u="none" strike="noStrike" baseline="0" dirty="0">
                <a:latin typeface="Open Sans 2" panose="020B0604020202020204" charset="0"/>
                <a:ea typeface="Open Sans 2" panose="020B0604020202020204" charset="0"/>
                <a:cs typeface="Open Sans 2" panose="020B0604020202020204" charset="0"/>
              </a:rPr>
              <a:t> i </a:t>
            </a:r>
            <a:r>
              <a:rPr lang="es-ES" sz="2400" b="0" i="1" u="none" strike="noStrike" baseline="0" dirty="0" err="1">
                <a:latin typeface="Open Sans 2" panose="020B0604020202020204" charset="0"/>
                <a:ea typeface="Open Sans 2" panose="020B0604020202020204" charset="0"/>
                <a:cs typeface="Open Sans 2" panose="020B0604020202020204" charset="0"/>
              </a:rPr>
              <a:t>Qualificació</a:t>
            </a:r>
            <a:r>
              <a:rPr lang="es-ES" sz="2400" b="0" i="1" u="none" strike="noStrike" baseline="0" dirty="0">
                <a:latin typeface="Open Sans 2" panose="020B0604020202020204" charset="0"/>
                <a:ea typeface="Open Sans 2" panose="020B0604020202020204" charset="0"/>
                <a:cs typeface="Open Sans 2" panose="020B0604020202020204" charset="0"/>
              </a:rPr>
              <a:t> </a:t>
            </a:r>
            <a:r>
              <a:rPr lang="es-ES" sz="2400" b="0" i="1" u="none" strike="noStrike" baseline="0" dirty="0" err="1">
                <a:latin typeface="Open Sans 2" panose="020B0604020202020204" charset="0"/>
                <a:ea typeface="Open Sans 2" panose="020B0604020202020204" charset="0"/>
                <a:cs typeface="Open Sans 2" panose="020B0604020202020204" charset="0"/>
              </a:rPr>
              <a:t>Professionals</a:t>
            </a:r>
            <a:r>
              <a:rPr lang="es-ES" sz="2400" b="0" i="1" u="none" strike="noStrike" baseline="0" dirty="0">
                <a:latin typeface="Open Sans 2" panose="020B0604020202020204" charset="0"/>
                <a:ea typeface="Open Sans 2" panose="020B0604020202020204" charset="0"/>
                <a:cs typeface="Open Sans 2" panose="020B0604020202020204" charset="0"/>
              </a:rPr>
              <a:t> </a:t>
            </a:r>
            <a:r>
              <a:rPr lang="es-ES" sz="2400" b="0" i="0" u="none" strike="noStrike" baseline="0" dirty="0">
                <a:latin typeface="Open Sans 2" panose="020B0604020202020204" charset="0"/>
                <a:ea typeface="Open Sans 2" panose="020B0604020202020204" charset="0"/>
                <a:cs typeface="Open Sans 2" panose="020B0604020202020204" charset="0"/>
              </a:rPr>
              <a:t>(2021-2023) aprobado por el Gobierno catalán el 21 de desembre de 2021, y </a:t>
            </a:r>
            <a:r>
              <a:rPr lang="es-ES" sz="2400" dirty="0">
                <a:latin typeface="Open Sans 2" panose="020B0604020202020204" charset="0"/>
                <a:ea typeface="Open Sans 2" panose="020B0604020202020204" charset="0"/>
                <a:cs typeface="Open Sans 2" panose="020B0604020202020204" charset="0"/>
              </a:rPr>
              <a:t>el </a:t>
            </a:r>
            <a:r>
              <a:rPr lang="es-ES" sz="2400" i="1" dirty="0">
                <a:latin typeface="Open Sans 2" panose="020B0604020202020204" charset="0"/>
                <a:ea typeface="Open Sans 2" panose="020B0604020202020204" charset="0"/>
                <a:cs typeface="Open Sans 2" panose="020B0604020202020204" charset="0"/>
              </a:rPr>
              <a:t>Pla </a:t>
            </a:r>
            <a:r>
              <a:rPr lang="es-ES" sz="2400" i="1" dirty="0" err="1">
                <a:latin typeface="Open Sans 2" panose="020B0604020202020204" charset="0"/>
                <a:ea typeface="Open Sans 2" panose="020B0604020202020204" charset="0"/>
                <a:cs typeface="Open Sans 2" panose="020B0604020202020204" charset="0"/>
              </a:rPr>
              <a:t>d’Estratègia</a:t>
            </a:r>
            <a:r>
              <a:rPr lang="es-ES" sz="2400" i="1" dirty="0">
                <a:latin typeface="Open Sans 2" panose="020B0604020202020204" charset="0"/>
                <a:ea typeface="Open Sans 2" panose="020B0604020202020204" charset="0"/>
                <a:cs typeface="Open Sans 2" panose="020B0604020202020204" charset="0"/>
              </a:rPr>
              <a:t> Catalana de </a:t>
            </a:r>
            <a:r>
              <a:rPr lang="es-ES" sz="2400" i="1" dirty="0" err="1">
                <a:latin typeface="Open Sans 2" panose="020B0604020202020204" charset="0"/>
                <a:ea typeface="Open Sans 2" panose="020B0604020202020204" charset="0"/>
                <a:cs typeface="Open Sans 2" panose="020B0604020202020204" charset="0"/>
              </a:rPr>
              <a:t>Formació</a:t>
            </a:r>
            <a:r>
              <a:rPr lang="es-ES" sz="2400" i="1" dirty="0">
                <a:latin typeface="Open Sans 2" panose="020B0604020202020204" charset="0"/>
                <a:ea typeface="Open Sans 2" panose="020B0604020202020204" charset="0"/>
                <a:cs typeface="Open Sans 2" panose="020B0604020202020204" charset="0"/>
              </a:rPr>
              <a:t> i </a:t>
            </a:r>
            <a:r>
              <a:rPr lang="es-ES" sz="2400" i="1" dirty="0" err="1">
                <a:latin typeface="Open Sans 2" panose="020B0604020202020204" charset="0"/>
                <a:ea typeface="Open Sans 2" panose="020B0604020202020204" charset="0"/>
                <a:cs typeface="Open Sans 2" panose="020B0604020202020204" charset="0"/>
              </a:rPr>
              <a:t>Qualificació</a:t>
            </a:r>
            <a:r>
              <a:rPr lang="es-ES" sz="2400" i="1" dirty="0">
                <a:latin typeface="Open Sans 2" panose="020B0604020202020204" charset="0"/>
                <a:ea typeface="Open Sans 2" panose="020B0604020202020204" charset="0"/>
                <a:cs typeface="Open Sans 2" panose="020B0604020202020204" charset="0"/>
              </a:rPr>
              <a:t> Professional 2020-2030</a:t>
            </a:r>
            <a:r>
              <a:rPr lang="es-ES" sz="2400" dirty="0">
                <a:latin typeface="Open Sans 2" panose="020B0604020202020204" charset="0"/>
                <a:ea typeface="Open Sans 2" panose="020B0604020202020204" charset="0"/>
                <a:cs typeface="Open Sans 2" panose="020B0604020202020204" charset="0"/>
              </a:rPr>
              <a:t>, donde la </a:t>
            </a:r>
            <a:r>
              <a:rPr lang="es-ES" sz="2400" b="0" i="0" u="none" strike="noStrike" baseline="0" dirty="0" err="1">
                <a:latin typeface="Open Sans 2" panose="020B0604020202020204" charset="0"/>
                <a:ea typeface="Open Sans 2" panose="020B0604020202020204" charset="0"/>
                <a:cs typeface="Open Sans 2" panose="020B0604020202020204" charset="0"/>
              </a:rPr>
              <a:t>Agència</a:t>
            </a:r>
            <a:r>
              <a:rPr lang="es-ES" sz="2400" b="0" i="0" u="none" strike="noStrike" baseline="0" dirty="0">
                <a:latin typeface="Open Sans 2" panose="020B0604020202020204" charset="0"/>
                <a:ea typeface="Open Sans 2" panose="020B0604020202020204" charset="0"/>
                <a:cs typeface="Open Sans 2" panose="020B0604020202020204" charset="0"/>
              </a:rPr>
              <a:t> Pública de </a:t>
            </a:r>
            <a:r>
              <a:rPr lang="es-ES" sz="2400" b="0" i="0" u="none" strike="noStrike" baseline="0" dirty="0" err="1">
                <a:latin typeface="Open Sans 2" panose="020B0604020202020204" charset="0"/>
                <a:ea typeface="Open Sans 2" panose="020B0604020202020204" charset="0"/>
                <a:cs typeface="Open Sans 2" panose="020B0604020202020204" charset="0"/>
              </a:rPr>
              <a:t>Formació</a:t>
            </a:r>
            <a:r>
              <a:rPr lang="es-ES" sz="2400" b="0" i="0" u="none" strike="noStrike" baseline="0" dirty="0">
                <a:latin typeface="Open Sans 2" panose="020B0604020202020204" charset="0"/>
                <a:ea typeface="Open Sans 2" panose="020B0604020202020204" charset="0"/>
                <a:cs typeface="Open Sans 2" panose="020B0604020202020204" charset="0"/>
              </a:rPr>
              <a:t> i </a:t>
            </a:r>
            <a:r>
              <a:rPr lang="es-ES" sz="2400" b="0" i="0" u="none" strike="noStrike" baseline="0" dirty="0" err="1">
                <a:latin typeface="Open Sans 2" panose="020B0604020202020204" charset="0"/>
                <a:ea typeface="Open Sans 2" panose="020B0604020202020204" charset="0"/>
                <a:cs typeface="Open Sans 2" panose="020B0604020202020204" charset="0"/>
              </a:rPr>
              <a:t>Qualificació</a:t>
            </a:r>
            <a:r>
              <a:rPr lang="es-ES" sz="2400" b="0" i="0" u="none" strike="noStrike" baseline="0" dirty="0">
                <a:latin typeface="Open Sans 2" panose="020B0604020202020204" charset="0"/>
                <a:ea typeface="Open Sans 2" panose="020B0604020202020204" charset="0"/>
                <a:cs typeface="Open Sans 2" panose="020B0604020202020204" charset="0"/>
              </a:rPr>
              <a:t> </a:t>
            </a:r>
            <a:r>
              <a:rPr lang="es-ES" sz="2400" b="0" i="0" u="none" strike="noStrike" baseline="0" dirty="0" err="1">
                <a:latin typeface="Open Sans 2" panose="020B0604020202020204" charset="0"/>
                <a:ea typeface="Open Sans 2" panose="020B0604020202020204" charset="0"/>
                <a:cs typeface="Open Sans 2" panose="020B0604020202020204" charset="0"/>
              </a:rPr>
              <a:t>Professionals</a:t>
            </a:r>
            <a:r>
              <a:rPr lang="es-ES" sz="2400" b="0" i="0" u="none" strike="noStrike" baseline="0" dirty="0">
                <a:latin typeface="Open Sans 2" panose="020B0604020202020204" charset="0"/>
                <a:ea typeface="Open Sans 2" panose="020B0604020202020204" charset="0"/>
                <a:cs typeface="Open Sans 2" panose="020B0604020202020204" charset="0"/>
              </a:rPr>
              <a:t> de Catalunya (Agencia FPCAT) tiene entre sus objetivos </a:t>
            </a:r>
            <a:r>
              <a:rPr lang="es-ES" sz="2400" i="0" u="none" strike="noStrike" baseline="0" dirty="0">
                <a:latin typeface="Open Sans 2" panose="020B0604020202020204" charset="0"/>
                <a:ea typeface="Open Sans 2" panose="020B0604020202020204" charset="0"/>
                <a:cs typeface="Open Sans 2" panose="020B0604020202020204" charset="0"/>
              </a:rPr>
              <a:t>impulsar una planificación eficiente de los servicios básicos del Sistema FPCAT. </a:t>
            </a:r>
          </a:p>
          <a:p>
            <a:pPr algn="just">
              <a:lnSpc>
                <a:spcPct val="150000"/>
              </a:lnSpc>
            </a:pPr>
            <a:endParaRPr lang="es-ES" sz="2400" i="0" u="none" strike="noStrike" baseline="0" dirty="0">
              <a:latin typeface="Open Sans 2" panose="020B0604020202020204" charset="0"/>
              <a:ea typeface="Open Sans 2" panose="020B0604020202020204" charset="0"/>
              <a:cs typeface="Open Sans 2" panose="020B0604020202020204" charset="0"/>
            </a:endParaRPr>
          </a:p>
          <a:p>
            <a:pPr algn="just">
              <a:lnSpc>
                <a:spcPct val="150000"/>
              </a:lnSpc>
            </a:pPr>
            <a:r>
              <a:rPr lang="es-ES" sz="2400" dirty="0">
                <a:latin typeface="Open Sans 2" panose="020B0604020202020204" charset="0"/>
                <a:ea typeface="Open Sans 2" panose="020B0604020202020204" charset="0"/>
                <a:cs typeface="Open Sans 2" panose="020B0604020202020204" charset="0"/>
              </a:rPr>
              <a:t>El segundo objetivo es detectar las carencias</a:t>
            </a:r>
            <a:r>
              <a:rPr lang="es-ES" sz="2400" dirty="0">
                <a:latin typeface="Open Sans 2"/>
              </a:rPr>
              <a:t> en la formación de ciclos formativos del sector turístico. Para desarrollar este análisis se ha contado con la implicación de todos los agentes que intervienen en el sector turístico.</a:t>
            </a:r>
          </a:p>
          <a:p>
            <a:pPr algn="just">
              <a:lnSpc>
                <a:spcPct val="150000"/>
              </a:lnSpc>
            </a:pPr>
            <a:endParaRPr lang="ca-ES" sz="2400" dirty="0">
              <a:latin typeface="Open Sans 2"/>
            </a:endParaRPr>
          </a:p>
          <a:p>
            <a:pPr algn="just">
              <a:lnSpc>
                <a:spcPct val="150000"/>
              </a:lnSpc>
            </a:pPr>
            <a:r>
              <a:rPr lang="es-ES" sz="2400" dirty="0">
                <a:latin typeface="Open Sans 2"/>
              </a:rPr>
              <a:t>Por último, el tercer objetivo, es diseñar una propuesta de valor de las nuevas formaciones para el sector tur</a:t>
            </a:r>
            <a:r>
              <a:rPr lang="ca-ES" sz="2400" dirty="0">
                <a:latin typeface="Open Sans 2"/>
              </a:rPr>
              <a:t>ístico.</a:t>
            </a:r>
            <a:endParaRPr lang="ca-ES" sz="2400" i="0" u="none" strike="noStrike" baseline="0" dirty="0">
              <a:latin typeface="Open Sans 2" panose="020B0604020202020204" charset="0"/>
              <a:ea typeface="Open Sans 2" panose="020B0604020202020204" charset="0"/>
              <a:cs typeface="Open Sans 2" panose="020B0604020202020204" charset="0"/>
            </a:endParaRPr>
          </a:p>
        </p:txBody>
      </p:sp>
      <p:sp>
        <p:nvSpPr>
          <p:cNvPr id="5" name="Marcador de número de diapositiva 4">
            <a:extLst>
              <a:ext uri="{FF2B5EF4-FFF2-40B4-BE49-F238E27FC236}">
                <a16:creationId xmlns:a16="http://schemas.microsoft.com/office/drawing/2014/main" id="{57ACD3E4-349B-B903-7CD5-FC573C49FB90}"/>
              </a:ext>
            </a:extLst>
          </p:cNvPr>
          <p:cNvSpPr>
            <a:spLocks noGrp="1"/>
          </p:cNvSpPr>
          <p:nvPr>
            <p:ph type="sldNum" sz="quarter" idx="12"/>
          </p:nvPr>
        </p:nvSpPr>
        <p:spPr>
          <a:xfrm>
            <a:off x="14897100" y="9563100"/>
            <a:ext cx="21336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44974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47800" y="1192708"/>
            <a:ext cx="15468600" cy="820738"/>
          </a:xfrm>
          <a:prstGeom prst="rect">
            <a:avLst/>
          </a:prstGeom>
        </p:spPr>
        <p:txBody>
          <a:bodyPr wrap="square"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1.PRESENTACIÓN Y OBJETIVOS</a:t>
            </a:r>
          </a:p>
        </p:txBody>
      </p:sp>
      <p:sp>
        <p:nvSpPr>
          <p:cNvPr id="4" name="TextBox 4"/>
          <p:cNvSpPr txBox="1"/>
          <p:nvPr/>
        </p:nvSpPr>
        <p:spPr>
          <a:xfrm>
            <a:off x="1447800" y="2705100"/>
            <a:ext cx="15601950" cy="7142917"/>
          </a:xfrm>
          <a:prstGeom prst="rect">
            <a:avLst/>
          </a:prstGeom>
        </p:spPr>
        <p:txBody>
          <a:bodyPr wrap="square" lIns="0" tIns="0" rIns="0" bIns="0" rtlCol="0" anchor="t">
            <a:spAutoFit/>
          </a:bodyPr>
          <a:lstStyle/>
          <a:p>
            <a:pPr marL="180340" algn="just">
              <a:lnSpc>
                <a:spcPct val="150000"/>
              </a:lnSpc>
              <a:tabLst>
                <a:tab pos="180340" algn="l"/>
              </a:tabLst>
            </a:pPr>
            <a:r>
              <a:rPr lang="es-ES" sz="2400" dirty="0">
                <a:effectLst/>
                <a:latin typeface="Open Sans 2" panose="020B0604020202020204" charset="0"/>
                <a:ea typeface="Open Sans 2" panose="020B0604020202020204" charset="0"/>
                <a:cs typeface="Open Sans 2" panose="020B0604020202020204" charset="0"/>
              </a:rPr>
              <a:t>La Fundación Climent Guitart tiene como objetivo colaborar con otras instituciones, entidades, asociaciones o empresas con la firme convicción de impulsar la transferencia de conocimientos desde una perspectiva multidisciplinaria. Con este estudio se </a:t>
            </a:r>
            <a:r>
              <a:rPr lang="es-ES" sz="2400" dirty="0">
                <a:latin typeface="Open Sans 2" panose="020B0604020202020204" charset="0"/>
                <a:ea typeface="Open Sans 2" panose="020B0604020202020204" charset="0"/>
                <a:cs typeface="Open Sans 2" panose="020B0604020202020204" charset="0"/>
              </a:rPr>
              <a:t>pretende llegar </a:t>
            </a:r>
            <a:r>
              <a:rPr lang="es-ES" sz="2400" dirty="0">
                <a:effectLst/>
                <a:latin typeface="Open Sans 2" panose="020B0604020202020204" charset="0"/>
                <a:ea typeface="Open Sans 2" panose="020B0604020202020204" charset="0"/>
                <a:cs typeface="Open Sans 2" panose="020B0604020202020204" charset="0"/>
              </a:rPr>
              <a:t>a todo el tejido empresarial turístico de Lloret de Mar,  así como a todo el ámbito educativo del municipio, cumpliendo así con el objetivo propio de la Fundación y su  </a:t>
            </a:r>
            <a:r>
              <a:rPr lang="es-ES" sz="2400" dirty="0">
                <a:latin typeface="Open Sans 2" panose="020B0604020202020204" charset="0"/>
                <a:ea typeface="Open Sans 2" panose="020B0604020202020204" charset="0"/>
                <a:cs typeface="Open Sans 2" panose="020B0604020202020204" charset="0"/>
              </a:rPr>
              <a:t>Cátedra</a:t>
            </a:r>
            <a:r>
              <a:rPr lang="es-ES" sz="2400" dirty="0">
                <a:effectLst/>
                <a:latin typeface="Open Sans 2" panose="020B0604020202020204" charset="0"/>
                <a:ea typeface="Open Sans 2" panose="020B0604020202020204" charset="0"/>
                <a:cs typeface="Open Sans 2" panose="020B0604020202020204" charset="0"/>
              </a:rPr>
              <a:t>. </a:t>
            </a:r>
          </a:p>
          <a:p>
            <a:pPr marL="180340" algn="just">
              <a:lnSpc>
                <a:spcPct val="150000"/>
              </a:lnSpc>
              <a:tabLst>
                <a:tab pos="180340" algn="l"/>
              </a:tabLst>
            </a:pPr>
            <a:endParaRPr lang="es-ES" sz="2400" dirty="0">
              <a:effectLst/>
              <a:latin typeface="Open Sans 2" panose="020B0604020202020204" charset="0"/>
              <a:ea typeface="Open Sans 2" panose="020B0604020202020204" charset="0"/>
              <a:cs typeface="Open Sans 2" panose="020B0604020202020204" charset="0"/>
            </a:endParaRPr>
          </a:p>
          <a:p>
            <a:pPr marL="180340" algn="just">
              <a:lnSpc>
                <a:spcPct val="150000"/>
              </a:lnSpc>
              <a:tabLst>
                <a:tab pos="180340" algn="l"/>
              </a:tabLst>
            </a:pPr>
            <a:r>
              <a:rPr lang="es-ES" sz="2400" dirty="0">
                <a:effectLst/>
                <a:latin typeface="Open Sans 2" panose="020B0604020202020204" charset="0"/>
                <a:ea typeface="Open Sans 2" panose="020B0604020202020204" charset="0"/>
                <a:cs typeface="Open Sans 2" panose="020B0604020202020204" charset="0"/>
              </a:rPr>
              <a:t>Lloret de Mar, por la dimensión e importancia del sector turístico </a:t>
            </a:r>
            <a:r>
              <a:rPr lang="es-ES" sz="2400" dirty="0">
                <a:latin typeface="Open Sans 2" panose="020B0604020202020204" charset="0"/>
                <a:ea typeface="Open Sans 2" panose="020B0604020202020204" charset="0"/>
                <a:cs typeface="Open Sans 2" panose="020B0604020202020204" charset="0"/>
              </a:rPr>
              <a:t>costero</a:t>
            </a:r>
            <a:r>
              <a:rPr lang="es-ES" sz="2400" dirty="0">
                <a:effectLst/>
                <a:latin typeface="Open Sans 2" panose="020B0604020202020204" charset="0"/>
                <a:ea typeface="Open Sans 2" panose="020B0604020202020204" charset="0"/>
                <a:cs typeface="Open Sans 2" panose="020B0604020202020204" charset="0"/>
              </a:rPr>
              <a:t>, puede liderar una oferta propia de estudios en el nuevo marco que impulsa la Generalitat de Catalunya en cuanto a la formación profesional de grado medio y superior. </a:t>
            </a:r>
          </a:p>
          <a:p>
            <a:pPr marL="180340" algn="just">
              <a:lnSpc>
                <a:spcPct val="150000"/>
              </a:lnSpc>
              <a:tabLst>
                <a:tab pos="180340" algn="l"/>
              </a:tabLst>
            </a:pPr>
            <a:endParaRPr lang="es-ES" sz="2400" dirty="0">
              <a:latin typeface="Open Sans 2" panose="020B0604020202020204" charset="0"/>
              <a:ea typeface="Open Sans 2" panose="020B0604020202020204" charset="0"/>
              <a:cs typeface="Open Sans 2" panose="020B0604020202020204" charset="0"/>
            </a:endParaRPr>
          </a:p>
          <a:p>
            <a:pPr marL="180340" algn="just">
              <a:lnSpc>
                <a:spcPct val="150000"/>
              </a:lnSpc>
              <a:tabLst>
                <a:tab pos="180340" algn="l"/>
              </a:tabLst>
            </a:pPr>
            <a:r>
              <a:rPr lang="es-ES" sz="2400" dirty="0">
                <a:effectLst/>
                <a:latin typeface="Open Sans 2" panose="020B0604020202020204" charset="0"/>
                <a:ea typeface="Open Sans 2" panose="020B0604020202020204" charset="0"/>
                <a:cs typeface="Open Sans 2" panose="020B0604020202020204" charset="0"/>
              </a:rPr>
              <a:t>Para explorar las posibilidades de reforzar la formación en turismo, este estudio realizará un diagnóstico necesario para afrontar el reto del empleo en el  sector turístico.</a:t>
            </a:r>
          </a:p>
          <a:p>
            <a:pPr>
              <a:lnSpc>
                <a:spcPct val="150000"/>
              </a:lnSpc>
            </a:pPr>
            <a:endParaRPr lang="ca-ES" sz="2400" i="0" u="none" strike="noStrike" baseline="0" dirty="0">
              <a:solidFill>
                <a:schemeClr val="tx1">
                  <a:lumMod val="75000"/>
                  <a:lumOff val="25000"/>
                </a:schemeClr>
              </a:solidFill>
              <a:latin typeface="Open Sans 2" panose="020B0604020202020204" charset="0"/>
              <a:ea typeface="Open Sans 2" panose="020B0604020202020204" charset="0"/>
              <a:cs typeface="Open Sans 2" panose="020B0604020202020204" charset="0"/>
            </a:endParaRPr>
          </a:p>
        </p:txBody>
      </p:sp>
      <p:sp>
        <p:nvSpPr>
          <p:cNvPr id="5" name="Marcador de número de diapositiva 4">
            <a:extLst>
              <a:ext uri="{FF2B5EF4-FFF2-40B4-BE49-F238E27FC236}">
                <a16:creationId xmlns:a16="http://schemas.microsoft.com/office/drawing/2014/main" id="{9EB990E6-A6CC-CC65-EFEE-E28281C05E84}"/>
              </a:ext>
            </a:extLst>
          </p:cNvPr>
          <p:cNvSpPr>
            <a:spLocks noGrp="1"/>
          </p:cNvSpPr>
          <p:nvPr>
            <p:ph type="sldNum" sz="quarter" idx="12"/>
          </p:nvPr>
        </p:nvSpPr>
        <p:spPr>
          <a:xfrm>
            <a:off x="14782800" y="9563100"/>
            <a:ext cx="2133600" cy="365125"/>
          </a:xfrm>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90808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1104900"/>
            <a:ext cx="9152362" cy="734688"/>
          </a:xfrm>
          <a:prstGeom prst="rect">
            <a:avLst/>
          </a:prstGeom>
        </p:spPr>
        <p:txBody>
          <a:bodyPr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2. </a:t>
            </a:r>
            <a:r>
              <a:rPr lang="es-ES" sz="3600" spc="2275" dirty="0">
                <a:solidFill>
                  <a:srgbClr val="004AAD"/>
                </a:solidFill>
                <a:latin typeface="Open Sans 2" panose="020B0604020202020204" charset="0"/>
                <a:ea typeface="Open Sans 2" panose="020B0604020202020204" charset="0"/>
                <a:cs typeface="Open Sans 2" panose="020B0604020202020204" charset="0"/>
              </a:rPr>
              <a:t>METODOLOGÍA</a:t>
            </a:r>
          </a:p>
        </p:txBody>
      </p:sp>
      <p:sp>
        <p:nvSpPr>
          <p:cNvPr id="4" name="TextBox 4"/>
          <p:cNvSpPr txBox="1"/>
          <p:nvPr/>
        </p:nvSpPr>
        <p:spPr>
          <a:xfrm>
            <a:off x="1752600" y="2247900"/>
            <a:ext cx="15582900" cy="7133171"/>
          </a:xfrm>
          <a:prstGeom prst="rect">
            <a:avLst/>
          </a:prstGeom>
        </p:spPr>
        <p:txBody>
          <a:bodyPr wrap="square" lIns="0" tIns="0" rIns="0" bIns="0" rtlCol="0" anchor="t">
            <a:spAutoFit/>
          </a:bodyPr>
          <a:lstStyle/>
          <a:p>
            <a:pPr>
              <a:lnSpc>
                <a:spcPct val="150000"/>
              </a:lnSpc>
            </a:pPr>
            <a:r>
              <a:rPr lang="es-ES" sz="240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Para la elaboración de este informe se han utilizado las diferentes metodologías de trabajo que se detallan a continuación </a:t>
            </a:r>
            <a:r>
              <a:rPr lang="ca-ES" sz="2400" dirty="0">
                <a:latin typeface="Open Sans 2"/>
              </a:rPr>
              <a:t>:</a:t>
            </a:r>
          </a:p>
          <a:p>
            <a:pPr>
              <a:lnSpc>
                <a:spcPct val="150000"/>
              </a:lnSpc>
            </a:pPr>
            <a:endParaRPr lang="ca-ES" sz="2400" dirty="0">
              <a:latin typeface="Open Sans 2"/>
            </a:endParaRPr>
          </a:p>
          <a:p>
            <a:pPr marL="457200" indent="-457200">
              <a:lnSpc>
                <a:spcPct val="150000"/>
              </a:lnSpc>
              <a:buClr>
                <a:srgbClr val="004AAD"/>
              </a:buClr>
              <a:buFont typeface="+mj-lt"/>
              <a:buAutoNum type="arabicPeriod"/>
            </a:pPr>
            <a:r>
              <a:rPr lang="es-ES" sz="2400" b="1" dirty="0">
                <a:latin typeface="Open Sans 2"/>
              </a:rPr>
              <a:t>Encuesta a los directivos del sector hotelero en Catalunya y España.</a:t>
            </a:r>
          </a:p>
          <a:p>
            <a:pPr lvl="1">
              <a:lnSpc>
                <a:spcPct val="150000"/>
              </a:lnSpc>
              <a:buClr>
                <a:srgbClr val="004AAD"/>
              </a:buClr>
            </a:pPr>
            <a:r>
              <a:rPr lang="es-ES" sz="2400" b="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Objetivo: Obtener información referente a los estudios actuales, las deficiencias detectadas, las competencias transversales más importantes para los profesionales del sector en el futuro y la disposición de los empleadores. </a:t>
            </a:r>
          </a:p>
          <a:p>
            <a:pPr lvl="1">
              <a:lnSpc>
                <a:spcPct val="150000"/>
              </a:lnSpc>
              <a:buClr>
                <a:srgbClr val="004AAD"/>
              </a:buClr>
            </a:pPr>
            <a:r>
              <a:rPr lang="es-ES" sz="2400" b="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Técnica: Diseño de dos encuestas (en </a:t>
            </a:r>
            <a:r>
              <a:rPr lang="es-ES" sz="2400" dirty="0">
                <a:solidFill>
                  <a:srgbClr val="0D0D0D"/>
                </a:solidFill>
                <a:highlight>
                  <a:srgbClr val="FFFFFF"/>
                </a:highlight>
                <a:latin typeface="Open Sans 2" panose="020B0604020202020204" charset="0"/>
                <a:ea typeface="Open Sans 2" panose="020B0604020202020204" charset="0"/>
                <a:cs typeface="Open Sans 2" panose="020B0604020202020204" charset="0"/>
              </a:rPr>
              <a:t>castellano </a:t>
            </a:r>
            <a:r>
              <a:rPr lang="es-ES" sz="2400" b="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y </a:t>
            </a:r>
            <a:r>
              <a:rPr lang="es-ES" sz="2400" dirty="0">
                <a:solidFill>
                  <a:srgbClr val="0D0D0D"/>
                </a:solidFill>
                <a:highlight>
                  <a:srgbClr val="FFFFFF"/>
                </a:highlight>
                <a:latin typeface="Open Sans 2" panose="020B0604020202020204" charset="0"/>
                <a:ea typeface="Open Sans 2" panose="020B0604020202020204" charset="0"/>
                <a:cs typeface="Open Sans 2" panose="020B0604020202020204" charset="0"/>
              </a:rPr>
              <a:t>catalán</a:t>
            </a:r>
            <a:r>
              <a:rPr lang="es-ES" sz="2400" b="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 online dirigidas a 120 profesionales del sector turístico y directivos hoteleros.</a:t>
            </a:r>
          </a:p>
          <a:p>
            <a:pPr lvl="1">
              <a:lnSpc>
                <a:spcPct val="150000"/>
              </a:lnSpc>
              <a:buClr>
                <a:srgbClr val="004AAD"/>
              </a:buClr>
            </a:pPr>
            <a:r>
              <a:rPr lang="es-ES" sz="2400" i="1" dirty="0">
                <a:solidFill>
                  <a:srgbClr val="0D0D0D"/>
                </a:solidFill>
                <a:highlight>
                  <a:srgbClr val="FFFFFF"/>
                </a:highlight>
                <a:latin typeface="Open Sans 2" panose="020B0604020202020204" charset="0"/>
                <a:ea typeface="Open Sans 2" panose="020B0604020202020204" charset="0"/>
                <a:cs typeface="Open Sans 2" panose="020B0604020202020204" charset="0"/>
              </a:rPr>
              <a:t>Un a</a:t>
            </a:r>
            <a:r>
              <a:rPr lang="es-ES" sz="2400" b="0" i="1"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gradecimiento especial a las entidades que han colaborado y han difundido la encuesta: Gremio de Hoteles de Lloret de Mar, Gremio de Hoteles de Barcelona, Asociación Catalana de Profesionales del Turismo (ACPT), Asociación Española de Directores de Hotel (AEDH), Asociación Empresarial Hotelera de Madrid, Mesa del Turismo y Fundación Jordi Comas Matamala.</a:t>
            </a:r>
            <a:endParaRPr lang="ca-ES" sz="2400" i="1" dirty="0">
              <a:latin typeface="Open Sans 2"/>
            </a:endParaRPr>
          </a:p>
          <a:p>
            <a:pPr lvl="1">
              <a:lnSpc>
                <a:spcPct val="150000"/>
              </a:lnSpc>
              <a:buClr>
                <a:srgbClr val="004AAD"/>
              </a:buClr>
            </a:pPr>
            <a:endParaRPr lang="ca-ES" sz="2400" i="1" dirty="0">
              <a:solidFill>
                <a:srgbClr val="545454"/>
              </a:solidFill>
              <a:latin typeface="Open Sans 2"/>
            </a:endParaRPr>
          </a:p>
        </p:txBody>
      </p:sp>
      <p:sp>
        <p:nvSpPr>
          <p:cNvPr id="5" name="Marcador de número de diapositiva 4">
            <a:extLst>
              <a:ext uri="{FF2B5EF4-FFF2-40B4-BE49-F238E27FC236}">
                <a16:creationId xmlns:a16="http://schemas.microsoft.com/office/drawing/2014/main" id="{E63785F8-184D-C17D-8889-24759F6B878A}"/>
              </a:ext>
            </a:extLst>
          </p:cNvPr>
          <p:cNvSpPr>
            <a:spLocks noGrp="1"/>
          </p:cNvSpPr>
          <p:nvPr>
            <p:ph type="sldNum" sz="quarter" idx="12"/>
          </p:nvPr>
        </p:nvSpPr>
        <p:spPr>
          <a:xfrm>
            <a:off x="15087600" y="9548304"/>
            <a:ext cx="2133600" cy="365125"/>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0662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1104900"/>
            <a:ext cx="9152362" cy="734688"/>
          </a:xfrm>
          <a:prstGeom prst="rect">
            <a:avLst/>
          </a:prstGeom>
        </p:spPr>
        <p:txBody>
          <a:bodyPr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2. METODOLOGIA</a:t>
            </a:r>
          </a:p>
        </p:txBody>
      </p:sp>
      <p:sp>
        <p:nvSpPr>
          <p:cNvPr id="4" name="TextBox 4"/>
          <p:cNvSpPr txBox="1"/>
          <p:nvPr/>
        </p:nvSpPr>
        <p:spPr>
          <a:xfrm>
            <a:off x="1752600" y="2095500"/>
            <a:ext cx="15582900" cy="7419916"/>
          </a:xfrm>
          <a:prstGeom prst="rect">
            <a:avLst/>
          </a:prstGeom>
        </p:spPr>
        <p:txBody>
          <a:bodyPr wrap="square" lIns="0" tIns="0" rIns="0" bIns="0" rtlCol="0" anchor="t">
            <a:spAutoFit/>
          </a:bodyPr>
          <a:lstStyle/>
          <a:p>
            <a:pPr>
              <a:lnSpc>
                <a:spcPct val="150000"/>
              </a:lnSpc>
              <a:buClr>
                <a:srgbClr val="004AAD"/>
              </a:buClr>
            </a:pPr>
            <a:r>
              <a:rPr lang="ca-ES" sz="2400" b="1" dirty="0">
                <a:solidFill>
                  <a:srgbClr val="004AAD"/>
                </a:solidFill>
                <a:latin typeface="Open Sans 2"/>
              </a:rPr>
              <a:t>2.  </a:t>
            </a:r>
            <a:r>
              <a:rPr lang="ca-ES" sz="2400" b="1" dirty="0">
                <a:latin typeface="Open Sans 2"/>
              </a:rPr>
              <a:t>Focus Group Costa Brava Centro</a:t>
            </a:r>
          </a:p>
          <a:p>
            <a:pPr lvl="1">
              <a:lnSpc>
                <a:spcPct val="150000"/>
              </a:lnSpc>
              <a:buClr>
                <a:srgbClr val="004AAD"/>
              </a:buClr>
            </a:pPr>
            <a:r>
              <a:rPr lang="es-ES" sz="2400" dirty="0">
                <a:latin typeface="Open Sans 2"/>
              </a:rPr>
              <a:t>Objetivo: Recoger la opinión de los hoteleros, restauradores, representantes de la Administración pública y profesorado de ciclos formativos como agentes implicados en el sector turístico. Puesta en común de preocupaciones, necesidades y sugerencias en relación con las necesidades formativas del sector. </a:t>
            </a:r>
          </a:p>
          <a:p>
            <a:pPr lvl="1">
              <a:lnSpc>
                <a:spcPct val="150000"/>
              </a:lnSpc>
              <a:buClr>
                <a:srgbClr val="004AAD"/>
              </a:buClr>
            </a:pPr>
            <a:r>
              <a:rPr lang="es-ES" sz="2400" dirty="0">
                <a:latin typeface="Open Sans 2"/>
              </a:rPr>
              <a:t>Técnica: Focus </a:t>
            </a:r>
            <a:r>
              <a:rPr lang="es-ES" sz="2400" dirty="0" err="1">
                <a:latin typeface="Open Sans 2"/>
              </a:rPr>
              <a:t>Group</a:t>
            </a:r>
            <a:r>
              <a:rPr lang="es-ES" sz="2400" dirty="0">
                <a:latin typeface="Open Sans 2"/>
              </a:rPr>
              <a:t> conducido por las autoras del informe. </a:t>
            </a:r>
          </a:p>
          <a:p>
            <a:pPr lvl="1">
              <a:lnSpc>
                <a:spcPct val="150000"/>
              </a:lnSpc>
              <a:buClr>
                <a:srgbClr val="004AAD"/>
              </a:buClr>
            </a:pPr>
            <a:r>
              <a:rPr lang="es-ES" sz="2400" dirty="0">
                <a:latin typeface="Open Sans 2"/>
              </a:rPr>
              <a:t>Fecha de celebración: 11 de enero de 2024 </a:t>
            </a:r>
          </a:p>
          <a:p>
            <a:pPr lvl="1">
              <a:lnSpc>
                <a:spcPct val="150000"/>
              </a:lnSpc>
              <a:buClr>
                <a:srgbClr val="004AAD"/>
              </a:buClr>
            </a:pPr>
            <a:r>
              <a:rPr lang="es-ES" sz="2400" i="1" dirty="0">
                <a:latin typeface="Open Sans 2"/>
              </a:rPr>
              <a:t>Un agradecimiento especial a la Fundación Jordi Comas Matamala por la organización de la sesión.</a:t>
            </a:r>
          </a:p>
          <a:p>
            <a:pPr lvl="1">
              <a:lnSpc>
                <a:spcPct val="150000"/>
              </a:lnSpc>
              <a:buClr>
                <a:srgbClr val="004AAD"/>
              </a:buClr>
            </a:pPr>
            <a:endParaRPr lang="ca-ES" sz="1200" i="1" dirty="0">
              <a:latin typeface="Open Sans 2"/>
            </a:endParaRPr>
          </a:p>
          <a:p>
            <a:pPr marL="457200" indent="-457200">
              <a:lnSpc>
                <a:spcPct val="150000"/>
              </a:lnSpc>
              <a:buClr>
                <a:srgbClr val="004AAD"/>
              </a:buClr>
              <a:buFont typeface="+mj-lt"/>
              <a:buAutoNum type="arabicPeriod" startAt="3"/>
            </a:pPr>
            <a:r>
              <a:rPr lang="ca-ES" sz="2400" b="1" dirty="0">
                <a:latin typeface="Open Sans 2"/>
              </a:rPr>
              <a:t>Focus </a:t>
            </a:r>
            <a:r>
              <a:rPr lang="es-ES" sz="2400" b="1" dirty="0" err="1">
                <a:latin typeface="Open Sans 2"/>
              </a:rPr>
              <a:t>Group</a:t>
            </a:r>
            <a:r>
              <a:rPr lang="es-ES" sz="2400" b="1" dirty="0">
                <a:latin typeface="Open Sans 2"/>
              </a:rPr>
              <a:t> con un grupo de hoteleros de Lloret de Mar</a:t>
            </a:r>
          </a:p>
          <a:p>
            <a:pPr lvl="1">
              <a:lnSpc>
                <a:spcPct val="150000"/>
              </a:lnSpc>
              <a:buClr>
                <a:srgbClr val="004AAD"/>
              </a:buClr>
            </a:pPr>
            <a:r>
              <a:rPr lang="es-ES" sz="2400" b="0" i="0" dirty="0">
                <a:solidFill>
                  <a:srgbClr val="0D0D0D"/>
                </a:solidFill>
                <a:effectLst/>
                <a:highlight>
                  <a:srgbClr val="FFFFFF"/>
                </a:highlight>
                <a:latin typeface="Open Sans 2" panose="020B0604020202020204" charset="0"/>
                <a:ea typeface="Open Sans 2" panose="020B0604020202020204" charset="0"/>
                <a:cs typeface="Open Sans 2" panose="020B0604020202020204" charset="0"/>
              </a:rPr>
              <a:t>Objetivo: Recoger la opinión de los hoteleros y compartir preocupaciones, necesidades y sugerencias en relación con las necesidades formativas del sector. </a:t>
            </a:r>
          </a:p>
          <a:p>
            <a:pPr lvl="1">
              <a:lnSpc>
                <a:spcPct val="150000"/>
              </a:lnSpc>
              <a:buClr>
                <a:srgbClr val="004AAD"/>
              </a:buClr>
            </a:pPr>
            <a:r>
              <a:rPr lang="ca-ES" sz="2400" dirty="0">
                <a:latin typeface="Open Sans 2"/>
              </a:rPr>
              <a:t>Técnica: </a:t>
            </a:r>
            <a:r>
              <a:rPr lang="es-ES" sz="2400" dirty="0">
                <a:latin typeface="Open Sans 2"/>
              </a:rPr>
              <a:t>Focus </a:t>
            </a:r>
            <a:r>
              <a:rPr lang="es-ES" sz="2400" dirty="0" err="1">
                <a:latin typeface="Open Sans 2"/>
              </a:rPr>
              <a:t>Group</a:t>
            </a:r>
            <a:r>
              <a:rPr lang="es-ES" sz="2400" dirty="0">
                <a:latin typeface="Open Sans 2"/>
              </a:rPr>
              <a:t> conducido por las autoras del informe.</a:t>
            </a:r>
          </a:p>
          <a:p>
            <a:pPr lvl="1">
              <a:lnSpc>
                <a:spcPct val="150000"/>
              </a:lnSpc>
              <a:buClr>
                <a:srgbClr val="004AAD"/>
              </a:buClr>
            </a:pPr>
            <a:r>
              <a:rPr lang="es-ES" sz="2400" dirty="0">
                <a:latin typeface="Open Sans 2"/>
              </a:rPr>
              <a:t>Fecha de celebración: 16 de enero de 2024</a:t>
            </a:r>
            <a:endParaRPr lang="ca-ES" sz="2400" dirty="0">
              <a:latin typeface="Open Sans 2"/>
            </a:endParaRPr>
          </a:p>
          <a:p>
            <a:pPr lvl="1">
              <a:lnSpc>
                <a:spcPct val="150000"/>
              </a:lnSpc>
              <a:buClr>
                <a:srgbClr val="004AAD"/>
              </a:buClr>
            </a:pPr>
            <a:r>
              <a:rPr lang="es-ES" sz="2400" i="1" dirty="0">
                <a:latin typeface="Open Sans 2"/>
              </a:rPr>
              <a:t>Un agradecimiento especial al Gremio de Hoteles de Lloret de Mar por la organización de la sesión.</a:t>
            </a:r>
            <a:endParaRPr lang="en-US" sz="3536" dirty="0">
              <a:latin typeface="Open Sans 2"/>
            </a:endParaRPr>
          </a:p>
        </p:txBody>
      </p:sp>
      <p:sp>
        <p:nvSpPr>
          <p:cNvPr id="5" name="Marcador de número de diapositiva 4">
            <a:extLst>
              <a:ext uri="{FF2B5EF4-FFF2-40B4-BE49-F238E27FC236}">
                <a16:creationId xmlns:a16="http://schemas.microsoft.com/office/drawing/2014/main" id="{9DDE1036-7A0A-A004-ACFF-6657B52CF042}"/>
              </a:ext>
            </a:extLst>
          </p:cNvPr>
          <p:cNvSpPr>
            <a:spLocks noGrp="1"/>
          </p:cNvSpPr>
          <p:nvPr>
            <p:ph type="sldNum" sz="quarter" idx="12"/>
          </p:nvPr>
        </p:nvSpPr>
        <p:spPr>
          <a:xfrm>
            <a:off x="15201900" y="9427290"/>
            <a:ext cx="2133600" cy="365125"/>
          </a:xfrm>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30534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1104900"/>
            <a:ext cx="9152362" cy="734688"/>
          </a:xfrm>
          <a:prstGeom prst="rect">
            <a:avLst/>
          </a:prstGeom>
        </p:spPr>
        <p:txBody>
          <a:bodyPr lIns="0" tIns="0" rIns="0" bIns="0" rtlCol="0" anchor="t">
            <a:spAutoFit/>
          </a:bodyPr>
          <a:lstStyle/>
          <a:p>
            <a:pPr>
              <a:lnSpc>
                <a:spcPts val="6400"/>
              </a:lnSpc>
            </a:pPr>
            <a:r>
              <a:rPr lang="en-US" sz="3600" spc="2275" dirty="0">
                <a:solidFill>
                  <a:srgbClr val="004AAD"/>
                </a:solidFill>
                <a:latin typeface="Open Sans 2" panose="020B0604020202020204" charset="0"/>
                <a:ea typeface="Open Sans 2" panose="020B0604020202020204" charset="0"/>
                <a:cs typeface="Open Sans 2" panose="020B0604020202020204" charset="0"/>
              </a:rPr>
              <a:t>2. METODOLOGÍA</a:t>
            </a:r>
          </a:p>
        </p:txBody>
      </p:sp>
      <p:sp>
        <p:nvSpPr>
          <p:cNvPr id="4" name="TextBox 4"/>
          <p:cNvSpPr txBox="1"/>
          <p:nvPr/>
        </p:nvSpPr>
        <p:spPr>
          <a:xfrm>
            <a:off x="1752600" y="2247900"/>
            <a:ext cx="15582900" cy="7696915"/>
          </a:xfrm>
          <a:prstGeom prst="rect">
            <a:avLst/>
          </a:prstGeom>
        </p:spPr>
        <p:txBody>
          <a:bodyPr wrap="square" lIns="0" tIns="0" rIns="0" bIns="0" rtlCol="0" anchor="t">
            <a:spAutoFit/>
          </a:bodyPr>
          <a:lstStyle/>
          <a:p>
            <a:pPr>
              <a:lnSpc>
                <a:spcPct val="150000"/>
              </a:lnSpc>
              <a:buClr>
                <a:srgbClr val="004AAD"/>
              </a:buClr>
            </a:pPr>
            <a:r>
              <a:rPr lang="ca-ES" sz="2400" b="1" dirty="0">
                <a:solidFill>
                  <a:srgbClr val="004AAD"/>
                </a:solidFill>
                <a:latin typeface="Open Sans 2"/>
              </a:rPr>
              <a:t>4.  </a:t>
            </a:r>
            <a:r>
              <a:rPr lang="es-ES" sz="2400" b="1" dirty="0">
                <a:latin typeface="Open Sans 2"/>
              </a:rPr>
              <a:t>Focus </a:t>
            </a:r>
            <a:r>
              <a:rPr lang="es-ES" sz="2400" b="1" dirty="0" err="1">
                <a:latin typeface="Open Sans 2"/>
              </a:rPr>
              <a:t>Group</a:t>
            </a:r>
            <a:r>
              <a:rPr lang="es-ES" sz="2400" b="1" dirty="0">
                <a:latin typeface="Open Sans 2"/>
              </a:rPr>
              <a:t> con el Gremio de hoteles de Barcelona</a:t>
            </a:r>
          </a:p>
          <a:p>
            <a:pPr lvl="1">
              <a:lnSpc>
                <a:spcPct val="150000"/>
              </a:lnSpc>
              <a:buClr>
                <a:srgbClr val="004AAD"/>
              </a:buClr>
            </a:pPr>
            <a:r>
              <a:rPr lang="es-ES" sz="2400" dirty="0">
                <a:latin typeface="Open Sans 2"/>
              </a:rPr>
              <a:t>Objetivo: Recopilar la opinión de los hoteleros del gremio hotelero de Barcelona. Poner en común preocupaciones, necesidades y sugerencias en cuanto a las necesidades formativas del sector. </a:t>
            </a:r>
          </a:p>
          <a:p>
            <a:pPr lvl="1">
              <a:lnSpc>
                <a:spcPct val="150000"/>
              </a:lnSpc>
              <a:buClr>
                <a:srgbClr val="004AAD"/>
              </a:buClr>
            </a:pPr>
            <a:r>
              <a:rPr lang="ca-ES" sz="2400" dirty="0">
                <a:latin typeface="Open Sans 2"/>
              </a:rPr>
              <a:t>Técnica: </a:t>
            </a:r>
            <a:r>
              <a:rPr lang="es-ES" sz="2400" dirty="0">
                <a:latin typeface="Open Sans 2"/>
              </a:rPr>
              <a:t>Focus </a:t>
            </a:r>
            <a:r>
              <a:rPr lang="es-ES" sz="2400" dirty="0" err="1">
                <a:latin typeface="Open Sans 2"/>
              </a:rPr>
              <a:t>Group</a:t>
            </a:r>
            <a:r>
              <a:rPr lang="es-ES" sz="2400" dirty="0">
                <a:latin typeface="Open Sans 2"/>
              </a:rPr>
              <a:t> dirigido por las autoras del informe. </a:t>
            </a:r>
          </a:p>
          <a:p>
            <a:pPr lvl="1">
              <a:lnSpc>
                <a:spcPct val="150000"/>
              </a:lnSpc>
              <a:buClr>
                <a:srgbClr val="004AAD"/>
              </a:buClr>
            </a:pPr>
            <a:r>
              <a:rPr lang="es-ES" sz="2400" dirty="0">
                <a:latin typeface="Open Sans 2"/>
              </a:rPr>
              <a:t>Fecha de celebración: 21 de enero de 2024</a:t>
            </a:r>
            <a:endParaRPr lang="ca-ES" sz="2400" dirty="0">
              <a:latin typeface="Open Sans 2"/>
            </a:endParaRPr>
          </a:p>
          <a:p>
            <a:pPr lvl="1">
              <a:lnSpc>
                <a:spcPct val="150000"/>
              </a:lnSpc>
              <a:buClr>
                <a:srgbClr val="004AAD"/>
              </a:buClr>
            </a:pPr>
            <a:r>
              <a:rPr lang="es-ES" sz="2400" i="1" dirty="0">
                <a:latin typeface="Open Sans 2"/>
              </a:rPr>
              <a:t>Un agradecimiento especial al Gremio de Hoteles de Barcelona por la organización de la sesión.</a:t>
            </a:r>
          </a:p>
          <a:p>
            <a:pPr marL="457200" indent="-457200">
              <a:lnSpc>
                <a:spcPct val="150000"/>
              </a:lnSpc>
              <a:buClr>
                <a:srgbClr val="004AAD"/>
              </a:buClr>
              <a:buFont typeface="+mj-lt"/>
              <a:buAutoNum type="arabicPeriod" startAt="5"/>
            </a:pPr>
            <a:endParaRPr lang="es-ES" sz="2400" b="1" dirty="0">
              <a:latin typeface="Open Sans 2"/>
            </a:endParaRPr>
          </a:p>
          <a:p>
            <a:pPr marL="457200" indent="-457200">
              <a:lnSpc>
                <a:spcPct val="150000"/>
              </a:lnSpc>
              <a:buClr>
                <a:srgbClr val="004AAD"/>
              </a:buClr>
              <a:buFont typeface="+mj-lt"/>
              <a:buAutoNum type="arabicPeriod" startAt="5"/>
            </a:pPr>
            <a:r>
              <a:rPr lang="es-ES" sz="2400" b="1" dirty="0">
                <a:latin typeface="Open Sans 2"/>
              </a:rPr>
              <a:t>Focus </a:t>
            </a:r>
            <a:r>
              <a:rPr lang="es-ES" sz="2400" b="1" dirty="0" err="1">
                <a:latin typeface="Open Sans 2"/>
              </a:rPr>
              <a:t>Group</a:t>
            </a:r>
            <a:r>
              <a:rPr lang="es-ES" sz="2400" b="1" dirty="0">
                <a:latin typeface="Open Sans 2"/>
              </a:rPr>
              <a:t> con profesorado de ciclos formativos de grado medio y superior de hostelería y turismo</a:t>
            </a:r>
          </a:p>
          <a:p>
            <a:pPr lvl="1">
              <a:lnSpc>
                <a:spcPct val="150000"/>
              </a:lnSpc>
              <a:buClr>
                <a:srgbClr val="004AAD"/>
              </a:buClr>
            </a:pPr>
            <a:r>
              <a:rPr lang="es-ES" sz="2400" dirty="0">
                <a:latin typeface="Open Sans 2"/>
              </a:rPr>
              <a:t>Objetivo: Recopilar la opinión del profesorado de ciclos formativos de hostelería y turismo y poner en común preocupaciones, necesidades y sugerencias en cuanto a las necesidades formativas del sector.</a:t>
            </a:r>
          </a:p>
          <a:p>
            <a:pPr lvl="1">
              <a:lnSpc>
                <a:spcPct val="150000"/>
              </a:lnSpc>
              <a:buClr>
                <a:srgbClr val="004AAD"/>
              </a:buClr>
            </a:pPr>
            <a:r>
              <a:rPr lang="ca-ES" sz="2400" dirty="0">
                <a:latin typeface="Open Sans 2"/>
              </a:rPr>
              <a:t>Técnica: </a:t>
            </a:r>
            <a:r>
              <a:rPr lang="es-ES" sz="2400" dirty="0">
                <a:latin typeface="Open Sans 2"/>
              </a:rPr>
              <a:t>Focus </a:t>
            </a:r>
            <a:r>
              <a:rPr lang="es-ES" sz="2400" dirty="0" err="1">
                <a:latin typeface="Open Sans 2"/>
              </a:rPr>
              <a:t>Group</a:t>
            </a:r>
            <a:r>
              <a:rPr lang="es-ES" sz="2400" dirty="0">
                <a:latin typeface="Open Sans 2"/>
              </a:rPr>
              <a:t> dirigido por las autoras del informe. </a:t>
            </a:r>
          </a:p>
          <a:p>
            <a:pPr lvl="1">
              <a:lnSpc>
                <a:spcPct val="150000"/>
              </a:lnSpc>
              <a:buClr>
                <a:srgbClr val="004AAD"/>
              </a:buClr>
            </a:pPr>
            <a:r>
              <a:rPr lang="es-ES" sz="2400" dirty="0">
                <a:latin typeface="Open Sans 2"/>
              </a:rPr>
              <a:t>Fecha de celebración: 29 de enero de 2024</a:t>
            </a:r>
            <a:endParaRPr lang="ca-ES" sz="2400" dirty="0">
              <a:latin typeface="Open Sans 2"/>
            </a:endParaRPr>
          </a:p>
          <a:p>
            <a:pPr lvl="1">
              <a:lnSpc>
                <a:spcPct val="150000"/>
              </a:lnSpc>
              <a:buClr>
                <a:srgbClr val="004AAD"/>
              </a:buClr>
            </a:pPr>
            <a:endParaRPr lang="ca-ES" sz="2400" dirty="0">
              <a:latin typeface="Open Sans 2"/>
            </a:endParaRPr>
          </a:p>
          <a:p>
            <a:pPr lvl="1">
              <a:lnSpc>
                <a:spcPct val="150000"/>
              </a:lnSpc>
              <a:buClr>
                <a:srgbClr val="004AAD"/>
              </a:buClr>
            </a:pPr>
            <a:r>
              <a:rPr lang="es-ES" sz="2400" dirty="0">
                <a:latin typeface="Open Sans 2"/>
              </a:rPr>
              <a:t>En total, en los diferentes Focus </a:t>
            </a:r>
            <a:r>
              <a:rPr lang="es-ES" sz="2400" dirty="0" err="1">
                <a:latin typeface="Open Sans 2"/>
              </a:rPr>
              <a:t>Group</a:t>
            </a:r>
            <a:r>
              <a:rPr lang="es-ES" sz="2400" dirty="0">
                <a:latin typeface="Open Sans 2"/>
              </a:rPr>
              <a:t> han participado alrededor de 50 personas.</a:t>
            </a:r>
          </a:p>
        </p:txBody>
      </p:sp>
      <p:sp>
        <p:nvSpPr>
          <p:cNvPr id="5" name="Marcador de número de diapositiva 4">
            <a:extLst>
              <a:ext uri="{FF2B5EF4-FFF2-40B4-BE49-F238E27FC236}">
                <a16:creationId xmlns:a16="http://schemas.microsoft.com/office/drawing/2014/main" id="{B0F8C491-75EB-A529-6639-425C25185681}"/>
              </a:ext>
            </a:extLst>
          </p:cNvPr>
          <p:cNvSpPr>
            <a:spLocks noGrp="1"/>
          </p:cNvSpPr>
          <p:nvPr>
            <p:ph type="sldNum" sz="quarter" idx="12"/>
          </p:nvPr>
        </p:nvSpPr>
        <p:spPr>
          <a:xfrm>
            <a:off x="15201900" y="9410700"/>
            <a:ext cx="2133600" cy="365125"/>
          </a:xfrm>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93421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1759</TotalTime>
  <Words>4759</Words>
  <Application>Microsoft Office PowerPoint</Application>
  <PresentationFormat>Personalizado</PresentationFormat>
  <Paragraphs>710</Paragraphs>
  <Slides>43</Slides>
  <Notes>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5" baseType="lpstr">
      <vt:lpstr>Abadi</vt:lpstr>
      <vt:lpstr>Aptos</vt:lpstr>
      <vt:lpstr>Arial</vt:lpstr>
      <vt:lpstr>Calibri</vt:lpstr>
      <vt:lpstr>Garet Bold</vt:lpstr>
      <vt:lpstr>Open Sans 1 Bold</vt:lpstr>
      <vt:lpstr>Open Sans 2</vt:lpstr>
      <vt:lpstr>Söhne</vt:lpstr>
      <vt:lpstr>Tahoma</vt:lpstr>
      <vt:lpstr>Wingdings</vt:lpstr>
      <vt:lpstr>Office Theme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proyecto</dc:title>
  <dc:creator>Maria Teresa Bosch Badia</dc:creator>
  <cp:lastModifiedBy>Garriga, A.</cp:lastModifiedBy>
  <cp:revision>12</cp:revision>
  <cp:lastPrinted>2024-05-27T15:08:29Z</cp:lastPrinted>
  <dcterms:created xsi:type="dcterms:W3CDTF">2006-08-16T00:00:00Z</dcterms:created>
  <dcterms:modified xsi:type="dcterms:W3CDTF">2024-05-28T12:19:10Z</dcterms:modified>
  <dc:identifier>DAF-ADP8iW0</dc:identifier>
</cp:coreProperties>
</file>